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7" r:id="rId1"/>
  </p:sldMasterIdLst>
  <p:notesMasterIdLst>
    <p:notesMasterId r:id="rId79"/>
  </p:notesMasterIdLst>
  <p:handoutMasterIdLst>
    <p:handoutMasterId r:id="rId80"/>
  </p:handoutMasterIdLst>
  <p:sldIdLst>
    <p:sldId id="304" r:id="rId2"/>
    <p:sldId id="339" r:id="rId3"/>
    <p:sldId id="343" r:id="rId4"/>
    <p:sldId id="354" r:id="rId5"/>
    <p:sldId id="355" r:id="rId6"/>
    <p:sldId id="356" r:id="rId7"/>
    <p:sldId id="357" r:id="rId8"/>
    <p:sldId id="358" r:id="rId9"/>
    <p:sldId id="359" r:id="rId10"/>
    <p:sldId id="360" r:id="rId11"/>
    <p:sldId id="361" r:id="rId12"/>
    <p:sldId id="362" r:id="rId13"/>
    <p:sldId id="364" r:id="rId14"/>
    <p:sldId id="363" r:id="rId15"/>
    <p:sldId id="365" r:id="rId16"/>
    <p:sldId id="366" r:id="rId17"/>
    <p:sldId id="376" r:id="rId18"/>
    <p:sldId id="377" r:id="rId19"/>
    <p:sldId id="378" r:id="rId20"/>
    <p:sldId id="368" r:id="rId21"/>
    <p:sldId id="369" r:id="rId22"/>
    <p:sldId id="344" r:id="rId23"/>
    <p:sldId id="372" r:id="rId24"/>
    <p:sldId id="375" r:id="rId25"/>
    <p:sldId id="370" r:id="rId26"/>
    <p:sldId id="373" r:id="rId27"/>
    <p:sldId id="374" r:id="rId28"/>
    <p:sldId id="371" r:id="rId29"/>
    <p:sldId id="379" r:id="rId30"/>
    <p:sldId id="380" r:id="rId31"/>
    <p:sldId id="381" r:id="rId32"/>
    <p:sldId id="382" r:id="rId33"/>
    <p:sldId id="383" r:id="rId34"/>
    <p:sldId id="384" r:id="rId35"/>
    <p:sldId id="399" r:id="rId36"/>
    <p:sldId id="387" r:id="rId37"/>
    <p:sldId id="385" r:id="rId38"/>
    <p:sldId id="398" r:id="rId39"/>
    <p:sldId id="394" r:id="rId40"/>
    <p:sldId id="400" r:id="rId41"/>
    <p:sldId id="388" r:id="rId42"/>
    <p:sldId id="386" r:id="rId43"/>
    <p:sldId id="389" r:id="rId44"/>
    <p:sldId id="390" r:id="rId45"/>
    <p:sldId id="391" r:id="rId46"/>
    <p:sldId id="392" r:id="rId47"/>
    <p:sldId id="393" r:id="rId48"/>
    <p:sldId id="395" r:id="rId49"/>
    <p:sldId id="396" r:id="rId50"/>
    <p:sldId id="397" r:id="rId51"/>
    <p:sldId id="401" r:id="rId52"/>
    <p:sldId id="402" r:id="rId53"/>
    <p:sldId id="404" r:id="rId54"/>
    <p:sldId id="405" r:id="rId55"/>
    <p:sldId id="407" r:id="rId56"/>
    <p:sldId id="406"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27" r:id="rId77"/>
    <p:sldId id="335" r:id="rId78"/>
  </p:sldIdLst>
  <p:sldSz cx="12192000" cy="6858000"/>
  <p:notesSz cx="6858000" cy="9144000"/>
  <p:embeddedFontLst>
    <p:embeddedFont>
      <p:font typeface="Calibri" panose="020F0502020204030204" pitchFamily="34" charset="0"/>
      <p:regular r:id="rId81"/>
      <p:bold r:id="rId82"/>
      <p:italic r:id="rId83"/>
      <p:boldItalic r:id="rId84"/>
    </p:embeddedFont>
    <p:embeddedFont>
      <p:font typeface="Montserrat" panose="020B0604020202020204" charset="0"/>
      <p:regular r:id="rId85"/>
      <p:bold r:id="rId86"/>
      <p:boldItalic r:id="rId87"/>
    </p:embeddedFont>
    <p:embeddedFont>
      <p:font typeface="Montserrat SemiBold" panose="020B0604020202020204" charset="0"/>
      <p:regular r:id="rId88"/>
      <p:bold r:id="rId89"/>
    </p:embeddedFont>
    <p:embeddedFont>
      <p:font typeface="Verdana" panose="020B0604030504040204" pitchFamily="34" charset="0"/>
      <p:regular r:id="rId90"/>
      <p:bold r:id="rId91"/>
      <p:italic r:id="rId92"/>
      <p:boldItalic r:id="rId93"/>
    </p:embeddedFont>
  </p:embeddedFontLst>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C8"/>
    <a:srgbClr val="3A0092"/>
    <a:srgbClr val="E6E7E8"/>
    <a:srgbClr val="100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3" autoAdjust="0"/>
    <p:restoredTop sz="94663"/>
  </p:normalViewPr>
  <p:slideViewPr>
    <p:cSldViewPr snapToGrid="0" snapToObjects="1" showGuides="1">
      <p:cViewPr varScale="1">
        <p:scale>
          <a:sx n="67" d="100"/>
          <a:sy n="67" d="100"/>
        </p:scale>
        <p:origin x="480" y="4"/>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 Id="rId4" Type="http://schemas.openxmlformats.org/officeDocument/2006/relationships/image" Target="../media/image7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7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BBB894-E1A7-FD43-A252-8B5A60C1F34A}" type="datetimeFigureOut">
              <a:rPr lang="en-US" smtClean="0"/>
              <a:t>2/23/2021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DFAEE0-8029-A94B-802A-8A286C4D3FBB}" type="slidenum">
              <a:rPr lang="en-US" smtClean="0"/>
              <a:t>‹#›</a:t>
            </a:fld>
            <a:endParaRPr lang="en-US"/>
          </a:p>
        </p:txBody>
      </p:sp>
    </p:spTree>
    <p:extLst>
      <p:ext uri="{BB962C8B-B14F-4D97-AF65-F5344CB8AC3E}">
        <p14:creationId xmlns:p14="http://schemas.microsoft.com/office/powerpoint/2010/main" val="1550332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08FC6-91E6-4FF4-91B0-110CA1AA77DC}" type="datetimeFigureOut">
              <a:rPr lang="en-US" smtClean="0"/>
              <a:t>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A8658-EB80-4DD7-A912-B2638ECE9F4C}" type="slidenum">
              <a:rPr lang="en-US" smtClean="0"/>
              <a:t>‹#›</a:t>
            </a:fld>
            <a:endParaRPr lang="en-US"/>
          </a:p>
        </p:txBody>
      </p:sp>
    </p:spTree>
    <p:extLst>
      <p:ext uri="{BB962C8B-B14F-4D97-AF65-F5344CB8AC3E}">
        <p14:creationId xmlns:p14="http://schemas.microsoft.com/office/powerpoint/2010/main" val="318790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9.pn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png"/><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_Whit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D3526D-2D43-41BD-AE11-AFF0A422CCDF}"/>
              </a:ext>
            </a:extLst>
          </p:cNvPr>
          <p:cNvGraphicFramePr>
            <a:graphicFrameLocks noChangeAspect="1"/>
          </p:cNvGraphicFramePr>
          <p:nvPr userDrawn="1">
            <p:custDataLst>
              <p:tags r:id="rId2"/>
            </p:custDataLst>
            <p:extLst>
              <p:ext uri="{D42A27DB-BD31-4B8C-83A1-F6EECF244321}">
                <p14:modId xmlns:p14="http://schemas.microsoft.com/office/powerpoint/2010/main" val="2654853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48"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D15303-77E3-4216-BE36-733574EB514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ctrTitle" hasCustomPrompt="1"/>
          </p:nvPr>
        </p:nvSpPr>
        <p:spPr>
          <a:xfrm>
            <a:off x="458725" y="2295728"/>
            <a:ext cx="7072233" cy="1253627"/>
          </a:xfrm>
          <a:noFill/>
        </p:spPr>
        <p:txBody>
          <a:bodyPr anchor="b">
            <a:noAutofit/>
          </a:bodyPr>
          <a:lstStyle>
            <a:lvl1pPr algn="l">
              <a:defRPr sz="3600">
                <a:solidFill>
                  <a:schemeClr val="accent1"/>
                </a:solidFill>
                <a:latin typeface="+mn-lt"/>
              </a:defRPr>
            </a:lvl1pPr>
          </a:lstStyle>
          <a:p>
            <a:r>
              <a:rPr lang="en-US" dirty="0"/>
              <a:t>Title Block</a:t>
            </a:r>
            <a:endParaRPr lang="en-US" noProof="0" dirty="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pic>
        <p:nvPicPr>
          <p:cNvPr id="9" name="Picture 8">
            <a:extLst>
              <a:ext uri="{FF2B5EF4-FFF2-40B4-BE49-F238E27FC236}">
                <a16:creationId xmlns:a16="http://schemas.microsoft.com/office/drawing/2014/main" id="{790BD151-CA4C-C144-964C-BA07C87C7ADB}"/>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tretch/>
        </p:blipFill>
        <p:spPr>
          <a:xfrm>
            <a:off x="0" y="331546"/>
            <a:ext cx="4161982" cy="1600762"/>
          </a:xfrm>
          <a:prstGeom prst="rect">
            <a:avLst/>
          </a:prstGeom>
        </p:spPr>
      </p:pic>
      <p:pic>
        <p:nvPicPr>
          <p:cNvPr id="6" name="Picture 5">
            <a:extLst>
              <a:ext uri="{FF2B5EF4-FFF2-40B4-BE49-F238E27FC236}">
                <a16:creationId xmlns:a16="http://schemas.microsoft.com/office/drawing/2014/main" id="{B1B3F8D5-CAAE-6A47-8861-17C3550465E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68462" y="69413"/>
            <a:ext cx="1535484" cy="8426250"/>
          </a:xfrm>
          <a:prstGeom prst="rect">
            <a:avLst/>
          </a:prstGeom>
        </p:spPr>
      </p:pic>
    </p:spTree>
    <p:extLst>
      <p:ext uri="{BB962C8B-B14F-4D97-AF65-F5344CB8AC3E}">
        <p14:creationId xmlns:p14="http://schemas.microsoft.com/office/powerpoint/2010/main" val="2308594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38149"/>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bg1"/>
                </a:solidFill>
              </a:endParaRPr>
            </a:p>
          </p:txBody>
        </p:sp>
        <p:pic>
          <p:nvPicPr>
            <p:cNvPr id="9" name="Picture 8">
              <a:extLst>
                <a:ext uri="{FF2B5EF4-FFF2-40B4-BE49-F238E27FC236}">
                  <a16:creationId xmlns:a16="http://schemas.microsoft.com/office/drawing/2014/main" id="{045E0160-3614-470C-BDFC-C1F123CD4C1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459"/>
            <a:stretch/>
          </p:blipFill>
          <p:spPr>
            <a:xfrm>
              <a:off x="6366796" y="806298"/>
              <a:ext cx="4821157" cy="4751832"/>
            </a:xfrm>
            <a:prstGeom prst="rect">
              <a:avLst/>
            </a:prstGeom>
            <a:effectLst/>
          </p:spPr>
        </p:pic>
      </p:grpSp>
      <p:sp>
        <p:nvSpPr>
          <p:cNvPr id="34" name="Rectangle 33">
            <a:extLst>
              <a:ext uri="{FF2B5EF4-FFF2-40B4-BE49-F238E27FC236}">
                <a16:creationId xmlns:a16="http://schemas.microsoft.com/office/drawing/2014/main" id="{84EBAC0E-9689-47B2-85A9-134D716EB72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73155F66-6627-2142-9FE9-0A2FB8FA2A6B}"/>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dirty="0"/>
              <a:t>Simple Transition Slide</a:t>
            </a:r>
          </a:p>
        </p:txBody>
      </p:sp>
      <p:sp>
        <p:nvSpPr>
          <p:cNvPr id="12" name="Text Placeholder 2">
            <a:extLst>
              <a:ext uri="{FF2B5EF4-FFF2-40B4-BE49-F238E27FC236}">
                <a16:creationId xmlns:a16="http://schemas.microsoft.com/office/drawing/2014/main" id="{891BFA8A-1374-7E42-BF58-FA4EBB2A3FA4}"/>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175349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48088"/>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bg1"/>
                </a:solidFill>
              </a:endParaRPr>
            </a:p>
          </p:txBody>
        </p:sp>
        <p:pic>
          <p:nvPicPr>
            <p:cNvPr id="9" name="Picture 8">
              <a:extLst>
                <a:ext uri="{FF2B5EF4-FFF2-40B4-BE49-F238E27FC236}">
                  <a16:creationId xmlns:a16="http://schemas.microsoft.com/office/drawing/2014/main" id="{045E0160-3614-470C-BDFC-C1F123CD4C1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325"/>
            <a:stretch/>
          </p:blipFill>
          <p:spPr>
            <a:xfrm>
              <a:off x="6595177" y="1070630"/>
              <a:ext cx="4237151" cy="4447022"/>
            </a:xfrm>
            <a:prstGeom prst="rect">
              <a:avLst/>
            </a:prstGeom>
            <a:effectLst/>
          </p:spPr>
        </p:pic>
      </p:grpSp>
      <p:sp>
        <p:nvSpPr>
          <p:cNvPr id="34" name="Rectangle 33">
            <a:extLst>
              <a:ext uri="{FF2B5EF4-FFF2-40B4-BE49-F238E27FC236}">
                <a16:creationId xmlns:a16="http://schemas.microsoft.com/office/drawing/2014/main" id="{84EBAC0E-9689-47B2-85A9-134D716EB72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7FC13F38-1960-B442-B8B7-79F5E4251295}"/>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dirty="0"/>
              <a:t>Simple Transition Slide</a:t>
            </a:r>
          </a:p>
        </p:txBody>
      </p:sp>
      <p:sp>
        <p:nvSpPr>
          <p:cNvPr id="12" name="Text Placeholder 2">
            <a:extLst>
              <a:ext uri="{FF2B5EF4-FFF2-40B4-BE49-F238E27FC236}">
                <a16:creationId xmlns:a16="http://schemas.microsoft.com/office/drawing/2014/main" id="{4D3CD320-F075-3748-8F3D-2DB96F27F758}"/>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46993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1E0F2D7-0F5A-4A9D-8A08-922C8FAFEA15}"/>
              </a:ext>
            </a:extLst>
          </p:cNvPr>
          <p:cNvGraphicFramePr>
            <a:graphicFrameLocks noChangeAspect="1"/>
          </p:cNvGraphicFramePr>
          <p:nvPr userDrawn="1">
            <p:custDataLst>
              <p:tags r:id="rId2"/>
            </p:custDataLst>
            <p:extLst>
              <p:ext uri="{D42A27DB-BD31-4B8C-83A1-F6EECF244321}">
                <p14:modId xmlns:p14="http://schemas.microsoft.com/office/powerpoint/2010/main" val="225146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68"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D21CE2-77EF-4574-A29F-7F8EABAA20BD}"/>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6" name="Slide Number Placeholder 5"/>
          <p:cNvSpPr>
            <a:spLocks noGrp="1"/>
          </p:cNvSpPr>
          <p:nvPr>
            <p:ph type="sldNum" sz="quarter" idx="12"/>
          </p:nvPr>
        </p:nvSpPr>
        <p:spPr/>
        <p:txBody>
          <a:bodyPr/>
          <a:lstStyle/>
          <a:p>
            <a:fld id="{8BC64C03-9EC0-4B7E-8FE4-24DBF62E63E5}" type="slidenum">
              <a:rPr lang="en-US" smtClean="0"/>
              <a:t>‹#›</a:t>
            </a:fld>
            <a:endParaRPr lang="en-US"/>
          </a:p>
        </p:txBody>
      </p:sp>
      <p:sp>
        <p:nvSpPr>
          <p:cNvPr id="3" name="Text Placeholder 2"/>
          <p:cNvSpPr>
            <a:spLocks noGrp="1"/>
          </p:cNvSpPr>
          <p:nvPr>
            <p:ph type="body" sz="quarter" idx="13"/>
          </p:nvPr>
        </p:nvSpPr>
        <p:spPr>
          <a:xfrm>
            <a:off x="457200" y="1396473"/>
            <a:ext cx="11277600"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457200" y="365125"/>
            <a:ext cx="11277600" cy="914400"/>
          </a:xfrm>
        </p:spPr>
        <p:txBody>
          <a:bodyPr anchor="ctr"/>
          <a:lstStyle/>
          <a:p>
            <a:r>
              <a:rPr lang="en-US" noProof="0" dirty="0"/>
              <a:t>Click to edit master title style</a:t>
            </a:r>
          </a:p>
        </p:txBody>
      </p:sp>
    </p:spTree>
    <p:extLst>
      <p:ext uri="{BB962C8B-B14F-4D97-AF65-F5344CB8AC3E}">
        <p14:creationId xmlns:p14="http://schemas.microsoft.com/office/powerpoint/2010/main" val="1881497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FC6BDF-F541-4BDE-A284-229958FCDCCC}"/>
              </a:ext>
            </a:extLst>
          </p:cNvPr>
          <p:cNvGraphicFramePr>
            <a:graphicFrameLocks noChangeAspect="1"/>
          </p:cNvGraphicFramePr>
          <p:nvPr userDrawn="1">
            <p:custDataLst>
              <p:tags r:id="rId2"/>
            </p:custDataLst>
            <p:extLst>
              <p:ext uri="{D42A27DB-BD31-4B8C-83A1-F6EECF244321}">
                <p14:modId xmlns:p14="http://schemas.microsoft.com/office/powerpoint/2010/main" val="74516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2"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95B871D-E513-4E1E-9214-58513D425946}"/>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noProof="0"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6" name="Text Placeholder 2"/>
          <p:cNvSpPr>
            <a:spLocks noGrp="1"/>
          </p:cNvSpPr>
          <p:nvPr>
            <p:ph type="body" sz="quarter" idx="13"/>
          </p:nvPr>
        </p:nvSpPr>
        <p:spPr>
          <a:xfrm>
            <a:off x="457201" y="1396473"/>
            <a:ext cx="5540828"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7EF0788-9E9D-4BA3-A132-B323D31F49BB}"/>
              </a:ext>
            </a:extLst>
          </p:cNvPr>
          <p:cNvSpPr>
            <a:spLocks noGrp="1"/>
          </p:cNvSpPr>
          <p:nvPr>
            <p:ph sz="quarter" idx="14"/>
          </p:nvPr>
        </p:nvSpPr>
        <p:spPr>
          <a:xfrm>
            <a:off x="6194426" y="1396474"/>
            <a:ext cx="5540375" cy="478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29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F99930E-69B7-4A72-98BD-FBA90240F6A7}"/>
              </a:ext>
            </a:extLst>
          </p:cNvPr>
          <p:cNvGraphicFramePr>
            <a:graphicFrameLocks noChangeAspect="1"/>
          </p:cNvGraphicFramePr>
          <p:nvPr userDrawn="1">
            <p:custDataLst>
              <p:tags r:id="rId2"/>
            </p:custDataLst>
            <p:extLst>
              <p:ext uri="{D42A27DB-BD31-4B8C-83A1-F6EECF244321}">
                <p14:modId xmlns:p14="http://schemas.microsoft.com/office/powerpoint/2010/main" val="2601039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6"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FE23A40-4642-46FC-80E3-90E9C2B1C50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noProof="0"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8" name="Text Placeholder 2"/>
          <p:cNvSpPr>
            <a:spLocks noGrp="1"/>
          </p:cNvSpPr>
          <p:nvPr>
            <p:ph type="body" sz="quarter" idx="13"/>
          </p:nvPr>
        </p:nvSpPr>
        <p:spPr>
          <a:xfrm>
            <a:off x="457201" y="1396473"/>
            <a:ext cx="3635828"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8C7E46B-CD8E-4D36-BE34-7C73F0219F3A}"/>
              </a:ext>
            </a:extLst>
          </p:cNvPr>
          <p:cNvSpPr>
            <a:spLocks noGrp="1"/>
          </p:cNvSpPr>
          <p:nvPr>
            <p:ph sz="quarter" idx="14"/>
          </p:nvPr>
        </p:nvSpPr>
        <p:spPr>
          <a:xfrm>
            <a:off x="4278312" y="1397000"/>
            <a:ext cx="3635375" cy="477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EF5E564C-1C39-4E0A-8A8C-A855C1988BDB}"/>
              </a:ext>
            </a:extLst>
          </p:cNvPr>
          <p:cNvSpPr>
            <a:spLocks noGrp="1"/>
          </p:cNvSpPr>
          <p:nvPr>
            <p:ph sz="quarter" idx="15"/>
          </p:nvPr>
        </p:nvSpPr>
        <p:spPr>
          <a:xfrm>
            <a:off x="8099425" y="1397000"/>
            <a:ext cx="3635375" cy="477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95834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43F771D-7E10-4FFE-B948-BFE76CF37D42}"/>
              </a:ext>
            </a:extLst>
          </p:cNvPr>
          <p:cNvGraphicFramePr>
            <a:graphicFrameLocks noChangeAspect="1"/>
          </p:cNvGraphicFramePr>
          <p:nvPr userDrawn="1">
            <p:custDataLst>
              <p:tags r:id="rId2"/>
            </p:custDataLst>
            <p:extLst>
              <p:ext uri="{D42A27DB-BD31-4B8C-83A1-F6EECF244321}">
                <p14:modId xmlns:p14="http://schemas.microsoft.com/office/powerpoint/2010/main" val="2275591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0"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69CA6C2-9D60-45FF-9641-C2D96170897B}"/>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8" name="Text Placeholder 2"/>
          <p:cNvSpPr>
            <a:spLocks noGrp="1"/>
          </p:cNvSpPr>
          <p:nvPr>
            <p:ph type="body" sz="quarter" idx="13"/>
          </p:nvPr>
        </p:nvSpPr>
        <p:spPr>
          <a:xfrm>
            <a:off x="457200" y="1396473"/>
            <a:ext cx="5537200" cy="2252964"/>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FD3143AB-9394-4B1D-9AD7-9DF0B2E4F9E5}"/>
              </a:ext>
            </a:extLst>
          </p:cNvPr>
          <p:cNvSpPr>
            <a:spLocks noGrp="1"/>
          </p:cNvSpPr>
          <p:nvPr>
            <p:ph sz="quarter" idx="14"/>
          </p:nvPr>
        </p:nvSpPr>
        <p:spPr>
          <a:xfrm>
            <a:off x="6197602" y="1396473"/>
            <a:ext cx="553720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09CF4F7-9D97-406F-82B7-FF24AA990C43}"/>
              </a:ext>
            </a:extLst>
          </p:cNvPr>
          <p:cNvSpPr>
            <a:spLocks noGrp="1"/>
          </p:cNvSpPr>
          <p:nvPr>
            <p:ph sz="quarter" idx="15"/>
          </p:nvPr>
        </p:nvSpPr>
        <p:spPr>
          <a:xfrm>
            <a:off x="457200" y="3864724"/>
            <a:ext cx="5537200" cy="2252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9BE0B341-71E8-47CC-A829-8E7D98106D10}"/>
              </a:ext>
            </a:extLst>
          </p:cNvPr>
          <p:cNvSpPr>
            <a:spLocks noGrp="1"/>
          </p:cNvSpPr>
          <p:nvPr>
            <p:ph sz="quarter" idx="16"/>
          </p:nvPr>
        </p:nvSpPr>
        <p:spPr>
          <a:xfrm>
            <a:off x="6197600" y="3863975"/>
            <a:ext cx="553720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235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C99ECC-8008-4DDC-B9AD-9F32F5DD1CB7}"/>
              </a:ext>
            </a:extLst>
          </p:cNvPr>
          <p:cNvGraphicFramePr>
            <a:graphicFrameLocks noChangeAspect="1"/>
          </p:cNvGraphicFramePr>
          <p:nvPr userDrawn="1">
            <p:custDataLst>
              <p:tags r:id="rId2"/>
            </p:custDataLst>
            <p:extLst>
              <p:ext uri="{D42A27DB-BD31-4B8C-83A1-F6EECF244321}">
                <p14:modId xmlns:p14="http://schemas.microsoft.com/office/powerpoint/2010/main" val="2816780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4"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0A71401-5A22-4971-8A91-0DF6AFAF685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8BC64C03-9EC0-4B7E-8FE4-24DBF62E63E5}" type="slidenum">
              <a:rPr lang="en-US" smtClean="0"/>
              <a:t>‹#›</a:t>
            </a:fld>
            <a:endParaRPr lang="en-US"/>
          </a:p>
        </p:txBody>
      </p:sp>
    </p:spTree>
    <p:extLst>
      <p:ext uri="{BB962C8B-B14F-4D97-AF65-F5344CB8AC3E}">
        <p14:creationId xmlns:p14="http://schemas.microsoft.com/office/powerpoint/2010/main" val="2812459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C64C03-9EC0-4B7E-8FE4-24DBF62E63E5}" type="slidenum">
              <a:rPr lang="en-US" smtClean="0"/>
              <a:t>‹#›</a:t>
            </a:fld>
            <a:endParaRPr lang="en-US"/>
          </a:p>
        </p:txBody>
      </p:sp>
    </p:spTree>
    <p:extLst>
      <p:ext uri="{BB962C8B-B14F-4D97-AF65-F5344CB8AC3E}">
        <p14:creationId xmlns:p14="http://schemas.microsoft.com/office/powerpoint/2010/main" val="3591867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Closing Page">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71FDC6-8BC6-0B4E-B9C9-35D772F63119}"/>
              </a:ext>
            </a:extLst>
          </p:cNvPr>
          <p:cNvSpPr/>
          <p:nvPr userDrawn="1"/>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2853723" y="2260705"/>
            <a:ext cx="6480779" cy="646331"/>
          </a:xfrm>
          <a:prstGeom prst="rect">
            <a:avLst/>
          </a:prstGeom>
          <a:noFill/>
        </p:spPr>
        <p:txBody>
          <a:bodyPr wrap="square" rtlCol="0">
            <a:spAutoFit/>
          </a:bodyPr>
          <a:lstStyle/>
          <a:p>
            <a:pPr algn="ctr"/>
            <a:r>
              <a:rPr lang="en-US" sz="3600" b="1" spc="600" dirty="0">
                <a:solidFill>
                  <a:schemeClr val="accent1"/>
                </a:solidFill>
              </a:rPr>
              <a:t>THANK Y</a:t>
            </a:r>
            <a:r>
              <a:rPr lang="en-US" sz="3600" b="1" spc="600" dirty="0">
                <a:solidFill>
                  <a:schemeClr val="accent2"/>
                </a:solidFill>
              </a:rPr>
              <a:t>O</a:t>
            </a:r>
            <a:r>
              <a:rPr lang="en-US" sz="3600" b="1" spc="600" dirty="0">
                <a:solidFill>
                  <a:schemeClr val="accent1"/>
                </a:solidFill>
              </a:rPr>
              <a:t>U</a:t>
            </a:r>
          </a:p>
        </p:txBody>
      </p:sp>
      <p:pic>
        <p:nvPicPr>
          <p:cNvPr id="6" name="Picture 5">
            <a:extLst>
              <a:ext uri="{FF2B5EF4-FFF2-40B4-BE49-F238E27FC236}">
                <a16:creationId xmlns:a16="http://schemas.microsoft.com/office/drawing/2014/main" id="{DA19C623-787A-B949-A7A0-557749088B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4640574" y="3813745"/>
            <a:ext cx="2882900" cy="1104900"/>
          </a:xfrm>
          <a:prstGeom prst="rect">
            <a:avLst/>
          </a:prstGeom>
        </p:spPr>
      </p:pic>
      <p:pic>
        <p:nvPicPr>
          <p:cNvPr id="7" name="Picture 6">
            <a:extLst>
              <a:ext uri="{FF2B5EF4-FFF2-40B4-BE49-F238E27FC236}">
                <a16:creationId xmlns:a16="http://schemas.microsoft.com/office/drawing/2014/main" id="{1DBDFCD3-5876-8146-B9D6-2E4E1763D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28" y="6156648"/>
            <a:ext cx="12192000" cy="701354"/>
          </a:xfrm>
          <a:prstGeom prst="rect">
            <a:avLst/>
          </a:prstGeom>
        </p:spPr>
      </p:pic>
    </p:spTree>
    <p:extLst>
      <p:ext uri="{BB962C8B-B14F-4D97-AF65-F5344CB8AC3E}">
        <p14:creationId xmlns:p14="http://schemas.microsoft.com/office/powerpoint/2010/main" val="15075201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3EC3B2-3C94-AB43-BABA-3E7F81EC800E}"/>
              </a:ext>
            </a:extLst>
          </p:cNvPr>
          <p:cNvSpPr>
            <a:spLocks noGrp="1"/>
          </p:cNvSpPr>
          <p:nvPr>
            <p:ph type="sldNum" sz="quarter" idx="10"/>
          </p:nvPr>
        </p:nvSpPr>
        <p:spPr/>
        <p:txBody>
          <a:bodyPr/>
          <a:lstStyle/>
          <a:p>
            <a:fld id="{8BC64C03-9EC0-4B7E-8FE4-24DBF62E63E5}" type="slidenum">
              <a:rPr lang="en-US" smtClean="0"/>
              <a:pPr/>
              <a:t>‹#›</a:t>
            </a:fld>
            <a:endParaRPr lang="en-US"/>
          </a:p>
        </p:txBody>
      </p:sp>
      <p:grpSp>
        <p:nvGrpSpPr>
          <p:cNvPr id="4" name="Group 3">
            <a:extLst>
              <a:ext uri="{FF2B5EF4-FFF2-40B4-BE49-F238E27FC236}">
                <a16:creationId xmlns:a16="http://schemas.microsoft.com/office/drawing/2014/main" id="{27B145A7-75EE-4F11-BF97-034BB33819C5}"/>
              </a:ext>
            </a:extLst>
          </p:cNvPr>
          <p:cNvGrpSpPr/>
          <p:nvPr userDrawn="1"/>
        </p:nvGrpSpPr>
        <p:grpSpPr>
          <a:xfrm>
            <a:off x="1572981" y="1562638"/>
            <a:ext cx="1575487" cy="1506738"/>
            <a:chOff x="244513" y="1467748"/>
            <a:chExt cx="1575487" cy="1506738"/>
          </a:xfrm>
        </p:grpSpPr>
        <p:sp>
          <p:nvSpPr>
            <p:cNvPr id="6" name="Rectangle 5">
              <a:extLst>
                <a:ext uri="{FF2B5EF4-FFF2-40B4-BE49-F238E27FC236}">
                  <a16:creationId xmlns:a16="http://schemas.microsoft.com/office/drawing/2014/main" id="{9B3CDF35-2C7F-48A3-A1E4-CD983E6B41D6}"/>
                </a:ext>
              </a:extLst>
            </p:cNvPr>
            <p:cNvSpPr/>
            <p:nvPr userDrawn="1"/>
          </p:nvSpPr>
          <p:spPr>
            <a:xfrm>
              <a:off x="2445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7" name="Rectangle 6">
              <a:extLst>
                <a:ext uri="{FF2B5EF4-FFF2-40B4-BE49-F238E27FC236}">
                  <a16:creationId xmlns:a16="http://schemas.microsoft.com/office/drawing/2014/main" id="{332E1212-C2CF-4DFC-8156-3DA09EE98195}"/>
                </a:ext>
              </a:extLst>
            </p:cNvPr>
            <p:cNvSpPr/>
            <p:nvPr userDrawn="1"/>
          </p:nvSpPr>
          <p:spPr>
            <a:xfrm>
              <a:off x="244513" y="1467748"/>
              <a:ext cx="271337" cy="1506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8" name="Rectangle 7">
              <a:extLst>
                <a:ext uri="{FF2B5EF4-FFF2-40B4-BE49-F238E27FC236}">
                  <a16:creationId xmlns:a16="http://schemas.microsoft.com/office/drawing/2014/main" id="{B577E966-3097-4B53-8F68-04193B1751AB}"/>
                </a:ext>
              </a:extLst>
            </p:cNvPr>
            <p:cNvSpPr/>
            <p:nvPr userDrawn="1"/>
          </p:nvSpPr>
          <p:spPr>
            <a:xfrm>
              <a:off x="5471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1"/>
                  </a:solidFill>
                </a:rPr>
                <a:t>R:  </a:t>
              </a:r>
              <a:r>
                <a:rPr lang="en-US" sz="2000" dirty="0">
                  <a:solidFill>
                    <a:schemeClr val="accent1"/>
                  </a:solidFill>
                </a:rPr>
                <a:t>49</a:t>
              </a:r>
              <a:endParaRPr lang="en-US" sz="2000" b="1" dirty="0">
                <a:solidFill>
                  <a:schemeClr val="accent1"/>
                </a:solidFill>
              </a:endParaRPr>
            </a:p>
            <a:p>
              <a:r>
                <a:rPr lang="en-US" sz="2000" b="1" dirty="0">
                  <a:solidFill>
                    <a:schemeClr val="accent1"/>
                  </a:solidFill>
                </a:rPr>
                <a:t>G: </a:t>
              </a:r>
              <a:r>
                <a:rPr lang="en-US" sz="2000" dirty="0">
                  <a:solidFill>
                    <a:schemeClr val="accent1"/>
                  </a:solidFill>
                </a:rPr>
                <a:t>   0</a:t>
              </a:r>
            </a:p>
            <a:p>
              <a:r>
                <a:rPr lang="en-US" sz="2000" b="1" dirty="0">
                  <a:solidFill>
                    <a:schemeClr val="accent1"/>
                  </a:solidFill>
                </a:rPr>
                <a:t>B:  </a:t>
              </a:r>
              <a:r>
                <a:rPr lang="en-US" sz="2000" dirty="0">
                  <a:solidFill>
                    <a:schemeClr val="accent1"/>
                  </a:solidFill>
                </a:rPr>
                <a:t>111</a:t>
              </a:r>
              <a:endParaRPr lang="en-GB" sz="2000" dirty="0">
                <a:solidFill>
                  <a:schemeClr val="accent1"/>
                </a:solidFill>
              </a:endParaRPr>
            </a:p>
          </p:txBody>
        </p:sp>
      </p:grpSp>
      <p:grpSp>
        <p:nvGrpSpPr>
          <p:cNvPr id="9" name="Group 8">
            <a:extLst>
              <a:ext uri="{FF2B5EF4-FFF2-40B4-BE49-F238E27FC236}">
                <a16:creationId xmlns:a16="http://schemas.microsoft.com/office/drawing/2014/main" id="{4BE939B9-73E3-4430-82CF-958BB66773A0}"/>
              </a:ext>
            </a:extLst>
          </p:cNvPr>
          <p:cNvGrpSpPr/>
          <p:nvPr userDrawn="1"/>
        </p:nvGrpSpPr>
        <p:grpSpPr>
          <a:xfrm>
            <a:off x="3222996" y="1574087"/>
            <a:ext cx="1575487" cy="1506738"/>
            <a:chOff x="2187613" y="1467748"/>
            <a:chExt cx="1575487" cy="1506738"/>
          </a:xfrm>
        </p:grpSpPr>
        <p:sp>
          <p:nvSpPr>
            <p:cNvPr id="10" name="Rectangle 9">
              <a:extLst>
                <a:ext uri="{FF2B5EF4-FFF2-40B4-BE49-F238E27FC236}">
                  <a16:creationId xmlns:a16="http://schemas.microsoft.com/office/drawing/2014/main" id="{5F6247E0-F15F-40D9-910D-E8F79F0EEEE6}"/>
                </a:ext>
              </a:extLst>
            </p:cNvPr>
            <p:cNvSpPr/>
            <p:nvPr userDrawn="1"/>
          </p:nvSpPr>
          <p:spPr>
            <a:xfrm>
              <a:off x="21876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1" name="Rectangle 10">
              <a:extLst>
                <a:ext uri="{FF2B5EF4-FFF2-40B4-BE49-F238E27FC236}">
                  <a16:creationId xmlns:a16="http://schemas.microsoft.com/office/drawing/2014/main" id="{7C104F7E-07E5-4B53-ACB5-CECE5F228368}"/>
                </a:ext>
              </a:extLst>
            </p:cNvPr>
            <p:cNvSpPr/>
            <p:nvPr userDrawn="1"/>
          </p:nvSpPr>
          <p:spPr>
            <a:xfrm>
              <a:off x="2187613" y="1467748"/>
              <a:ext cx="271337" cy="15067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2" name="Rectangle 11">
              <a:extLst>
                <a:ext uri="{FF2B5EF4-FFF2-40B4-BE49-F238E27FC236}">
                  <a16:creationId xmlns:a16="http://schemas.microsoft.com/office/drawing/2014/main" id="{1D2970A9-0CD5-4495-A494-F26453C14F79}"/>
                </a:ext>
              </a:extLst>
            </p:cNvPr>
            <p:cNvSpPr/>
            <p:nvPr userDrawn="1"/>
          </p:nvSpPr>
          <p:spPr>
            <a:xfrm>
              <a:off x="24902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2"/>
                  </a:solidFill>
                </a:rPr>
                <a:t>R: </a:t>
              </a:r>
              <a:r>
                <a:rPr lang="en-US" sz="2000" dirty="0">
                  <a:solidFill>
                    <a:schemeClr val="accent2"/>
                  </a:solidFill>
                </a:rPr>
                <a:t>149</a:t>
              </a:r>
              <a:endParaRPr lang="en-US" sz="2000" b="1" dirty="0">
                <a:solidFill>
                  <a:schemeClr val="accent2"/>
                </a:solidFill>
              </a:endParaRPr>
            </a:p>
            <a:p>
              <a:r>
                <a:rPr lang="en-US" sz="2000" b="1" dirty="0">
                  <a:solidFill>
                    <a:schemeClr val="accent2"/>
                  </a:solidFill>
                </a:rPr>
                <a:t>G: </a:t>
              </a:r>
              <a:r>
                <a:rPr lang="en-US" sz="2000" dirty="0">
                  <a:solidFill>
                    <a:schemeClr val="accent2"/>
                  </a:solidFill>
                </a:rPr>
                <a:t>121</a:t>
              </a:r>
            </a:p>
            <a:p>
              <a:r>
                <a:rPr lang="en-US" sz="2000" b="1" dirty="0">
                  <a:solidFill>
                    <a:schemeClr val="accent2"/>
                  </a:solidFill>
                </a:rPr>
                <a:t>B: </a:t>
              </a:r>
              <a:r>
                <a:rPr lang="en-US" sz="2000" dirty="0">
                  <a:solidFill>
                    <a:schemeClr val="accent2"/>
                  </a:solidFill>
                </a:rPr>
                <a:t>211</a:t>
              </a:r>
              <a:endParaRPr lang="en-GB" sz="2000" dirty="0">
                <a:solidFill>
                  <a:schemeClr val="accent2"/>
                </a:solidFill>
              </a:endParaRPr>
            </a:p>
          </p:txBody>
        </p:sp>
      </p:grpSp>
      <p:grpSp>
        <p:nvGrpSpPr>
          <p:cNvPr id="13" name="Group 12">
            <a:extLst>
              <a:ext uri="{FF2B5EF4-FFF2-40B4-BE49-F238E27FC236}">
                <a16:creationId xmlns:a16="http://schemas.microsoft.com/office/drawing/2014/main" id="{B7911776-63A9-4D3B-89AC-1ADF77FCD1BB}"/>
              </a:ext>
            </a:extLst>
          </p:cNvPr>
          <p:cNvGrpSpPr/>
          <p:nvPr userDrawn="1"/>
        </p:nvGrpSpPr>
        <p:grpSpPr>
          <a:xfrm>
            <a:off x="4885845" y="1562638"/>
            <a:ext cx="1580992" cy="1506738"/>
            <a:chOff x="4130713" y="1467748"/>
            <a:chExt cx="1580992" cy="1506738"/>
          </a:xfrm>
        </p:grpSpPr>
        <p:sp>
          <p:nvSpPr>
            <p:cNvPr id="14" name="Rectangle 13">
              <a:extLst>
                <a:ext uri="{FF2B5EF4-FFF2-40B4-BE49-F238E27FC236}">
                  <a16:creationId xmlns:a16="http://schemas.microsoft.com/office/drawing/2014/main" id="{ED54F8EF-CC18-44A8-A072-805886AA7FDF}"/>
                </a:ext>
              </a:extLst>
            </p:cNvPr>
            <p:cNvSpPr/>
            <p:nvPr userDrawn="1"/>
          </p:nvSpPr>
          <p:spPr>
            <a:xfrm>
              <a:off x="41307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5" name="Rectangle 14">
              <a:extLst>
                <a:ext uri="{FF2B5EF4-FFF2-40B4-BE49-F238E27FC236}">
                  <a16:creationId xmlns:a16="http://schemas.microsoft.com/office/drawing/2014/main" id="{D808A8DA-617B-43D3-B936-119752D2BCF0}"/>
                </a:ext>
              </a:extLst>
            </p:cNvPr>
            <p:cNvSpPr/>
            <p:nvPr userDrawn="1"/>
          </p:nvSpPr>
          <p:spPr>
            <a:xfrm>
              <a:off x="4130713" y="1467748"/>
              <a:ext cx="271337" cy="15067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6" name="Rectangle 15">
              <a:extLst>
                <a:ext uri="{FF2B5EF4-FFF2-40B4-BE49-F238E27FC236}">
                  <a16:creationId xmlns:a16="http://schemas.microsoft.com/office/drawing/2014/main" id="{B8A642E0-884D-45CC-85CA-ABBA5B643CBD}"/>
                </a:ext>
              </a:extLst>
            </p:cNvPr>
            <p:cNvSpPr/>
            <p:nvPr userDrawn="1"/>
          </p:nvSpPr>
          <p:spPr>
            <a:xfrm>
              <a:off x="4438812"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3"/>
                  </a:solidFill>
                </a:rPr>
                <a:t>R: </a:t>
              </a:r>
              <a:r>
                <a:rPr lang="en-US" sz="2000" dirty="0">
                  <a:solidFill>
                    <a:schemeClr val="accent3"/>
                  </a:solidFill>
                </a:rPr>
                <a:t>236</a:t>
              </a:r>
              <a:endParaRPr lang="en-US" sz="2000" b="1" dirty="0">
                <a:solidFill>
                  <a:schemeClr val="accent3"/>
                </a:solidFill>
              </a:endParaRPr>
            </a:p>
            <a:p>
              <a:r>
                <a:rPr lang="en-US" sz="2000" b="1" dirty="0">
                  <a:solidFill>
                    <a:schemeClr val="accent3"/>
                  </a:solidFill>
                </a:rPr>
                <a:t>G:     </a:t>
              </a:r>
              <a:r>
                <a:rPr lang="en-US" sz="2000" dirty="0">
                  <a:solidFill>
                    <a:schemeClr val="accent3"/>
                  </a:solidFill>
                </a:rPr>
                <a:t>0</a:t>
              </a:r>
            </a:p>
            <a:p>
              <a:r>
                <a:rPr lang="en-US" sz="2000" b="1" dirty="0">
                  <a:solidFill>
                    <a:schemeClr val="accent3"/>
                  </a:solidFill>
                </a:rPr>
                <a:t>B: </a:t>
              </a:r>
              <a:r>
                <a:rPr lang="en-US" sz="2000" dirty="0">
                  <a:solidFill>
                    <a:schemeClr val="accent3"/>
                  </a:solidFill>
                </a:rPr>
                <a:t>140</a:t>
              </a:r>
              <a:endParaRPr lang="en-GB" sz="2000" dirty="0">
                <a:solidFill>
                  <a:schemeClr val="accent3"/>
                </a:solidFill>
              </a:endParaRPr>
            </a:p>
          </p:txBody>
        </p:sp>
      </p:grpSp>
      <p:grpSp>
        <p:nvGrpSpPr>
          <p:cNvPr id="17" name="Group 16">
            <a:extLst>
              <a:ext uri="{FF2B5EF4-FFF2-40B4-BE49-F238E27FC236}">
                <a16:creationId xmlns:a16="http://schemas.microsoft.com/office/drawing/2014/main" id="{773C5663-DC30-4CCA-A9FB-140A68749BA3}"/>
              </a:ext>
            </a:extLst>
          </p:cNvPr>
          <p:cNvGrpSpPr/>
          <p:nvPr userDrawn="1"/>
        </p:nvGrpSpPr>
        <p:grpSpPr>
          <a:xfrm>
            <a:off x="6588656" y="1569541"/>
            <a:ext cx="1575487" cy="1506738"/>
            <a:chOff x="6073813" y="1467748"/>
            <a:chExt cx="1575487" cy="1506738"/>
          </a:xfrm>
        </p:grpSpPr>
        <p:sp>
          <p:nvSpPr>
            <p:cNvPr id="18" name="Rectangle 17">
              <a:extLst>
                <a:ext uri="{FF2B5EF4-FFF2-40B4-BE49-F238E27FC236}">
                  <a16:creationId xmlns:a16="http://schemas.microsoft.com/office/drawing/2014/main" id="{7972840A-2AA9-4D67-8EA7-512A00150F4A}"/>
                </a:ext>
              </a:extLst>
            </p:cNvPr>
            <p:cNvSpPr/>
            <p:nvPr userDrawn="1"/>
          </p:nvSpPr>
          <p:spPr>
            <a:xfrm>
              <a:off x="60738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9" name="Rectangle 18">
              <a:extLst>
                <a:ext uri="{FF2B5EF4-FFF2-40B4-BE49-F238E27FC236}">
                  <a16:creationId xmlns:a16="http://schemas.microsoft.com/office/drawing/2014/main" id="{B19F363B-E5BF-4969-B73E-D36574E633E7}"/>
                </a:ext>
              </a:extLst>
            </p:cNvPr>
            <p:cNvSpPr/>
            <p:nvPr userDrawn="1"/>
          </p:nvSpPr>
          <p:spPr>
            <a:xfrm>
              <a:off x="6073813" y="1467748"/>
              <a:ext cx="271337" cy="1506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0" name="Rectangle 19">
              <a:extLst>
                <a:ext uri="{FF2B5EF4-FFF2-40B4-BE49-F238E27FC236}">
                  <a16:creationId xmlns:a16="http://schemas.microsoft.com/office/drawing/2014/main" id="{1C224032-AF76-4370-B7BC-849C99A732FF}"/>
                </a:ext>
              </a:extLst>
            </p:cNvPr>
            <p:cNvSpPr/>
            <p:nvPr userDrawn="1"/>
          </p:nvSpPr>
          <p:spPr>
            <a:xfrm>
              <a:off x="63764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4"/>
                  </a:solidFill>
                </a:rPr>
                <a:t>R: </a:t>
              </a:r>
              <a:r>
                <a:rPr lang="en-US" sz="2000" dirty="0">
                  <a:solidFill>
                    <a:schemeClr val="accent4"/>
                  </a:solidFill>
                </a:rPr>
                <a:t>124</a:t>
              </a:r>
              <a:endParaRPr lang="en-US" sz="2000" b="1" dirty="0">
                <a:solidFill>
                  <a:schemeClr val="accent4"/>
                </a:solidFill>
              </a:endParaRPr>
            </a:p>
            <a:p>
              <a:r>
                <a:rPr lang="en-US" sz="2000" b="1" dirty="0">
                  <a:solidFill>
                    <a:schemeClr val="accent4"/>
                  </a:solidFill>
                </a:rPr>
                <a:t>G: </a:t>
              </a:r>
              <a:r>
                <a:rPr lang="en-US" sz="2000" dirty="0">
                  <a:solidFill>
                    <a:schemeClr val="accent4"/>
                  </a:solidFill>
                </a:rPr>
                <a:t>119</a:t>
              </a:r>
            </a:p>
            <a:p>
              <a:r>
                <a:rPr lang="en-US" sz="2000" b="1" dirty="0">
                  <a:solidFill>
                    <a:schemeClr val="accent4"/>
                  </a:solidFill>
                </a:rPr>
                <a:t>B: </a:t>
              </a:r>
              <a:r>
                <a:rPr lang="en-US" sz="2000" dirty="0">
                  <a:solidFill>
                    <a:schemeClr val="accent4"/>
                  </a:solidFill>
                </a:rPr>
                <a:t>173</a:t>
              </a:r>
              <a:endParaRPr lang="en-GB" sz="2000" dirty="0">
                <a:solidFill>
                  <a:schemeClr val="accent4"/>
                </a:solidFill>
              </a:endParaRPr>
            </a:p>
          </p:txBody>
        </p:sp>
      </p:grpSp>
      <p:grpSp>
        <p:nvGrpSpPr>
          <p:cNvPr id="21" name="Group 20">
            <a:extLst>
              <a:ext uri="{FF2B5EF4-FFF2-40B4-BE49-F238E27FC236}">
                <a16:creationId xmlns:a16="http://schemas.microsoft.com/office/drawing/2014/main" id="{6F00F8E3-4464-4015-99A3-BD376BF792BC}"/>
              </a:ext>
            </a:extLst>
          </p:cNvPr>
          <p:cNvGrpSpPr/>
          <p:nvPr userDrawn="1"/>
        </p:nvGrpSpPr>
        <p:grpSpPr>
          <a:xfrm>
            <a:off x="1572981" y="3505738"/>
            <a:ext cx="1575487" cy="1506738"/>
            <a:chOff x="244513" y="3410848"/>
            <a:chExt cx="1575487" cy="1506738"/>
          </a:xfrm>
        </p:grpSpPr>
        <p:sp>
          <p:nvSpPr>
            <p:cNvPr id="22" name="Rectangle 21">
              <a:extLst>
                <a:ext uri="{FF2B5EF4-FFF2-40B4-BE49-F238E27FC236}">
                  <a16:creationId xmlns:a16="http://schemas.microsoft.com/office/drawing/2014/main" id="{2DF4DB86-EDCA-4645-B506-BB531AD878BD}"/>
                </a:ext>
              </a:extLst>
            </p:cNvPr>
            <p:cNvSpPr/>
            <p:nvPr userDrawn="1"/>
          </p:nvSpPr>
          <p:spPr>
            <a:xfrm>
              <a:off x="2445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3" name="Rectangle 22">
              <a:extLst>
                <a:ext uri="{FF2B5EF4-FFF2-40B4-BE49-F238E27FC236}">
                  <a16:creationId xmlns:a16="http://schemas.microsoft.com/office/drawing/2014/main" id="{142D73B5-7563-4566-802C-029A9ED9B3A0}"/>
                </a:ext>
              </a:extLst>
            </p:cNvPr>
            <p:cNvSpPr/>
            <p:nvPr userDrawn="1"/>
          </p:nvSpPr>
          <p:spPr>
            <a:xfrm>
              <a:off x="244513" y="3410848"/>
              <a:ext cx="271337" cy="15067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4" name="Rectangle 23">
              <a:extLst>
                <a:ext uri="{FF2B5EF4-FFF2-40B4-BE49-F238E27FC236}">
                  <a16:creationId xmlns:a16="http://schemas.microsoft.com/office/drawing/2014/main" id="{42D60A10-C6BA-49F3-8722-15D158CFEA67}"/>
                </a:ext>
              </a:extLst>
            </p:cNvPr>
            <p:cNvSpPr/>
            <p:nvPr userDrawn="1"/>
          </p:nvSpPr>
          <p:spPr>
            <a:xfrm>
              <a:off x="5471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5"/>
                  </a:solidFill>
                </a:rPr>
                <a:t>R: </a:t>
              </a:r>
              <a:r>
                <a:rPr lang="en-US" sz="2000" dirty="0">
                  <a:solidFill>
                    <a:schemeClr val="accent5"/>
                  </a:solidFill>
                </a:rPr>
                <a:t>    0</a:t>
              </a:r>
              <a:endParaRPr lang="en-US" sz="2000" b="1" dirty="0">
                <a:solidFill>
                  <a:schemeClr val="accent5"/>
                </a:solidFill>
              </a:endParaRPr>
            </a:p>
            <a:p>
              <a:r>
                <a:rPr lang="en-US" sz="2000" b="1" dirty="0">
                  <a:solidFill>
                    <a:schemeClr val="accent5"/>
                  </a:solidFill>
                </a:rPr>
                <a:t>G: </a:t>
              </a:r>
              <a:r>
                <a:rPr lang="en-US" sz="2000" dirty="0">
                  <a:solidFill>
                    <a:schemeClr val="accent5"/>
                  </a:solidFill>
                </a:rPr>
                <a:t>174</a:t>
              </a:r>
            </a:p>
            <a:p>
              <a:r>
                <a:rPr lang="en-US" sz="2000" b="1" dirty="0">
                  <a:solidFill>
                    <a:schemeClr val="accent5"/>
                  </a:solidFill>
                </a:rPr>
                <a:t>B: </a:t>
              </a:r>
              <a:r>
                <a:rPr lang="en-US" sz="2000" dirty="0">
                  <a:solidFill>
                    <a:schemeClr val="accent5"/>
                  </a:solidFill>
                </a:rPr>
                <a:t>239</a:t>
              </a:r>
              <a:endParaRPr lang="en-GB" sz="2000" dirty="0">
                <a:solidFill>
                  <a:schemeClr val="accent5"/>
                </a:solidFill>
              </a:endParaRPr>
            </a:p>
          </p:txBody>
        </p:sp>
      </p:grpSp>
      <p:grpSp>
        <p:nvGrpSpPr>
          <p:cNvPr id="25" name="Group 24">
            <a:extLst>
              <a:ext uri="{FF2B5EF4-FFF2-40B4-BE49-F238E27FC236}">
                <a16:creationId xmlns:a16="http://schemas.microsoft.com/office/drawing/2014/main" id="{6B492832-5935-497E-B336-DA13045E9B8B}"/>
              </a:ext>
            </a:extLst>
          </p:cNvPr>
          <p:cNvGrpSpPr/>
          <p:nvPr userDrawn="1"/>
        </p:nvGrpSpPr>
        <p:grpSpPr>
          <a:xfrm>
            <a:off x="3233867" y="3505738"/>
            <a:ext cx="1575487" cy="1506738"/>
            <a:chOff x="2187613" y="3410848"/>
            <a:chExt cx="1575487" cy="1506738"/>
          </a:xfrm>
        </p:grpSpPr>
        <p:sp>
          <p:nvSpPr>
            <p:cNvPr id="26" name="Rectangle 25">
              <a:extLst>
                <a:ext uri="{FF2B5EF4-FFF2-40B4-BE49-F238E27FC236}">
                  <a16:creationId xmlns:a16="http://schemas.microsoft.com/office/drawing/2014/main" id="{993C6EAD-61A7-443F-BCCC-631E7B817387}"/>
                </a:ext>
              </a:extLst>
            </p:cNvPr>
            <p:cNvSpPr/>
            <p:nvPr userDrawn="1"/>
          </p:nvSpPr>
          <p:spPr>
            <a:xfrm>
              <a:off x="21876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7" name="Rectangle 26">
              <a:extLst>
                <a:ext uri="{FF2B5EF4-FFF2-40B4-BE49-F238E27FC236}">
                  <a16:creationId xmlns:a16="http://schemas.microsoft.com/office/drawing/2014/main" id="{4239E46F-3812-4888-B58F-B7470EAAF930}"/>
                </a:ext>
              </a:extLst>
            </p:cNvPr>
            <p:cNvSpPr/>
            <p:nvPr userDrawn="1"/>
          </p:nvSpPr>
          <p:spPr>
            <a:xfrm>
              <a:off x="2187613" y="3410848"/>
              <a:ext cx="271337" cy="15067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8" name="Rectangle 27">
              <a:extLst>
                <a:ext uri="{FF2B5EF4-FFF2-40B4-BE49-F238E27FC236}">
                  <a16:creationId xmlns:a16="http://schemas.microsoft.com/office/drawing/2014/main" id="{A472EA63-2191-4100-AA6E-A12B4109B10C}"/>
                </a:ext>
              </a:extLst>
            </p:cNvPr>
            <p:cNvSpPr/>
            <p:nvPr userDrawn="1"/>
          </p:nvSpPr>
          <p:spPr>
            <a:xfrm>
              <a:off x="24902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6"/>
                  </a:solidFill>
                </a:rPr>
                <a:t>R:    </a:t>
              </a:r>
              <a:r>
                <a:rPr lang="en-US" sz="2000" dirty="0">
                  <a:solidFill>
                    <a:schemeClr val="accent6"/>
                  </a:solidFill>
                </a:rPr>
                <a:t>19</a:t>
              </a:r>
              <a:endParaRPr lang="en-US" sz="2000" b="1" dirty="0">
                <a:solidFill>
                  <a:schemeClr val="accent6"/>
                </a:solidFill>
              </a:endParaRPr>
            </a:p>
            <a:p>
              <a:r>
                <a:rPr lang="en-US" sz="2000" b="1" dirty="0">
                  <a:solidFill>
                    <a:schemeClr val="accent6"/>
                  </a:solidFill>
                </a:rPr>
                <a:t>G: </a:t>
              </a:r>
              <a:r>
                <a:rPr lang="en-US" sz="2000" dirty="0">
                  <a:solidFill>
                    <a:schemeClr val="accent6"/>
                  </a:solidFill>
                </a:rPr>
                <a:t>208</a:t>
              </a:r>
            </a:p>
            <a:p>
              <a:r>
                <a:rPr lang="en-US" sz="2000" b="1" dirty="0">
                  <a:solidFill>
                    <a:schemeClr val="accent6"/>
                  </a:solidFill>
                </a:rPr>
                <a:t>B: </a:t>
              </a:r>
              <a:r>
                <a:rPr lang="en-US" sz="2000" dirty="0">
                  <a:solidFill>
                    <a:schemeClr val="accent6"/>
                  </a:solidFill>
                </a:rPr>
                <a:t>202</a:t>
              </a:r>
              <a:endParaRPr lang="en-GB" sz="2000" dirty="0">
                <a:solidFill>
                  <a:schemeClr val="accent6"/>
                </a:solidFill>
              </a:endParaRPr>
            </a:p>
          </p:txBody>
        </p:sp>
      </p:grpSp>
      <p:grpSp>
        <p:nvGrpSpPr>
          <p:cNvPr id="29" name="Group 28">
            <a:extLst>
              <a:ext uri="{FF2B5EF4-FFF2-40B4-BE49-F238E27FC236}">
                <a16:creationId xmlns:a16="http://schemas.microsoft.com/office/drawing/2014/main" id="{FE020BAA-1E59-455E-B3D3-4353550A08D8}"/>
              </a:ext>
            </a:extLst>
          </p:cNvPr>
          <p:cNvGrpSpPr/>
          <p:nvPr userDrawn="1"/>
        </p:nvGrpSpPr>
        <p:grpSpPr>
          <a:xfrm>
            <a:off x="4889027" y="3511500"/>
            <a:ext cx="1576056" cy="1506738"/>
            <a:chOff x="4130713" y="3410848"/>
            <a:chExt cx="1576056" cy="1506738"/>
          </a:xfrm>
        </p:grpSpPr>
        <p:sp>
          <p:nvSpPr>
            <p:cNvPr id="30" name="Rectangle 29">
              <a:extLst>
                <a:ext uri="{FF2B5EF4-FFF2-40B4-BE49-F238E27FC236}">
                  <a16:creationId xmlns:a16="http://schemas.microsoft.com/office/drawing/2014/main" id="{796963C4-8749-4E8D-BC37-40279BDD4455}"/>
                </a:ext>
              </a:extLst>
            </p:cNvPr>
            <p:cNvSpPr/>
            <p:nvPr userDrawn="1"/>
          </p:nvSpPr>
          <p:spPr>
            <a:xfrm>
              <a:off x="41307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1" name="Rectangle 30">
              <a:extLst>
                <a:ext uri="{FF2B5EF4-FFF2-40B4-BE49-F238E27FC236}">
                  <a16:creationId xmlns:a16="http://schemas.microsoft.com/office/drawing/2014/main" id="{BAB99013-035F-44F7-AE8A-93E0D20B29DF}"/>
                </a:ext>
              </a:extLst>
            </p:cNvPr>
            <p:cNvSpPr/>
            <p:nvPr userDrawn="1"/>
          </p:nvSpPr>
          <p:spPr>
            <a:xfrm>
              <a:off x="4130713" y="3410848"/>
              <a:ext cx="271337" cy="15067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2" name="Rectangle 31">
              <a:extLst>
                <a:ext uri="{FF2B5EF4-FFF2-40B4-BE49-F238E27FC236}">
                  <a16:creationId xmlns:a16="http://schemas.microsoft.com/office/drawing/2014/main" id="{30864290-9748-4E49-8F0E-944C131F13A3}"/>
                </a:ext>
              </a:extLst>
            </p:cNvPr>
            <p:cNvSpPr/>
            <p:nvPr userDrawn="1"/>
          </p:nvSpPr>
          <p:spPr>
            <a:xfrm>
              <a:off x="4438812" y="3645326"/>
              <a:ext cx="1267957"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bg2"/>
                  </a:solidFill>
                </a:rPr>
                <a:t>R: </a:t>
              </a:r>
              <a:r>
                <a:rPr lang="en-US" sz="2000" dirty="0">
                  <a:solidFill>
                    <a:schemeClr val="bg2"/>
                  </a:solidFill>
                </a:rPr>
                <a:t>163</a:t>
              </a:r>
              <a:endParaRPr lang="en-US" sz="2000" b="1" dirty="0">
                <a:solidFill>
                  <a:schemeClr val="bg2"/>
                </a:solidFill>
              </a:endParaRPr>
            </a:p>
            <a:p>
              <a:r>
                <a:rPr lang="en-US" sz="2000" b="1" dirty="0">
                  <a:solidFill>
                    <a:schemeClr val="bg2"/>
                  </a:solidFill>
                </a:rPr>
                <a:t>G: </a:t>
              </a:r>
              <a:r>
                <a:rPr lang="en-US" sz="2000" dirty="0">
                  <a:solidFill>
                    <a:schemeClr val="bg2"/>
                  </a:solidFill>
                </a:rPr>
                <a:t>213</a:t>
              </a:r>
            </a:p>
            <a:p>
              <a:r>
                <a:rPr lang="en-US" sz="2000" b="1" dirty="0">
                  <a:solidFill>
                    <a:schemeClr val="bg2"/>
                  </a:solidFill>
                </a:rPr>
                <a:t>B:</a:t>
              </a:r>
              <a:r>
                <a:rPr lang="en-US" sz="2000" dirty="0">
                  <a:solidFill>
                    <a:schemeClr val="bg2"/>
                  </a:solidFill>
                </a:rPr>
                <a:t>  95</a:t>
              </a:r>
              <a:endParaRPr lang="en-GB" sz="2000" dirty="0">
                <a:solidFill>
                  <a:schemeClr val="bg2"/>
                </a:solidFill>
              </a:endParaRPr>
            </a:p>
          </p:txBody>
        </p:sp>
      </p:grpSp>
      <p:grpSp>
        <p:nvGrpSpPr>
          <p:cNvPr id="33" name="Group 32">
            <a:extLst>
              <a:ext uri="{FF2B5EF4-FFF2-40B4-BE49-F238E27FC236}">
                <a16:creationId xmlns:a16="http://schemas.microsoft.com/office/drawing/2014/main" id="{B6140ACE-B460-4349-872C-34899E28A64E}"/>
              </a:ext>
            </a:extLst>
          </p:cNvPr>
          <p:cNvGrpSpPr/>
          <p:nvPr userDrawn="1"/>
        </p:nvGrpSpPr>
        <p:grpSpPr>
          <a:xfrm>
            <a:off x="6588656" y="3511500"/>
            <a:ext cx="1575487" cy="1506738"/>
            <a:chOff x="6073813" y="3410848"/>
            <a:chExt cx="1575487" cy="1506738"/>
          </a:xfrm>
        </p:grpSpPr>
        <p:sp>
          <p:nvSpPr>
            <p:cNvPr id="34" name="Rectangle 33">
              <a:extLst>
                <a:ext uri="{FF2B5EF4-FFF2-40B4-BE49-F238E27FC236}">
                  <a16:creationId xmlns:a16="http://schemas.microsoft.com/office/drawing/2014/main" id="{9306F77D-D704-4FA6-872B-3333B96ADE7B}"/>
                </a:ext>
              </a:extLst>
            </p:cNvPr>
            <p:cNvSpPr/>
            <p:nvPr userDrawn="1"/>
          </p:nvSpPr>
          <p:spPr>
            <a:xfrm>
              <a:off x="60738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5" name="Rectangle 34">
              <a:extLst>
                <a:ext uri="{FF2B5EF4-FFF2-40B4-BE49-F238E27FC236}">
                  <a16:creationId xmlns:a16="http://schemas.microsoft.com/office/drawing/2014/main" id="{970AFDA5-A6F2-47C4-B8A4-56B9315DD009}"/>
                </a:ext>
              </a:extLst>
            </p:cNvPr>
            <p:cNvSpPr/>
            <p:nvPr userDrawn="1"/>
          </p:nvSpPr>
          <p:spPr>
            <a:xfrm>
              <a:off x="6073813" y="3410848"/>
              <a:ext cx="271337" cy="1506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6" name="Rectangle 35">
              <a:extLst>
                <a:ext uri="{FF2B5EF4-FFF2-40B4-BE49-F238E27FC236}">
                  <a16:creationId xmlns:a16="http://schemas.microsoft.com/office/drawing/2014/main" id="{7CA3D72C-55EB-4B77-B096-1D3DCC8E4CCA}"/>
                </a:ext>
              </a:extLst>
            </p:cNvPr>
            <p:cNvSpPr/>
            <p:nvPr userDrawn="1"/>
          </p:nvSpPr>
          <p:spPr>
            <a:xfrm>
              <a:off x="63764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tx2"/>
                  </a:solidFill>
                </a:rPr>
                <a:t>R: </a:t>
              </a:r>
              <a:r>
                <a:rPr lang="en-US" sz="2000" dirty="0">
                  <a:solidFill>
                    <a:schemeClr val="tx2"/>
                  </a:solidFill>
                </a:rPr>
                <a:t>249</a:t>
              </a:r>
              <a:endParaRPr lang="en-US" sz="2000" b="1" dirty="0">
                <a:solidFill>
                  <a:schemeClr val="tx2"/>
                </a:solidFill>
              </a:endParaRPr>
            </a:p>
            <a:p>
              <a:r>
                <a:rPr lang="en-US" sz="2000" b="1" dirty="0">
                  <a:solidFill>
                    <a:schemeClr val="tx2"/>
                  </a:solidFill>
                </a:rPr>
                <a:t>G:  </a:t>
              </a:r>
              <a:r>
                <a:rPr lang="en-US" sz="2000" dirty="0">
                  <a:solidFill>
                    <a:schemeClr val="tx2"/>
                  </a:solidFill>
                </a:rPr>
                <a:t>142</a:t>
              </a:r>
            </a:p>
            <a:p>
              <a:r>
                <a:rPr lang="en-US" sz="2000" b="1" dirty="0">
                  <a:solidFill>
                    <a:schemeClr val="tx2"/>
                  </a:solidFill>
                </a:rPr>
                <a:t>B:   </a:t>
              </a:r>
              <a:r>
                <a:rPr lang="en-US" sz="2000" dirty="0">
                  <a:solidFill>
                    <a:schemeClr val="tx2"/>
                  </a:solidFill>
                </a:rPr>
                <a:t>43</a:t>
              </a:r>
              <a:endParaRPr lang="en-GB" sz="2000" dirty="0">
                <a:solidFill>
                  <a:schemeClr val="tx2"/>
                </a:solidFill>
              </a:endParaRPr>
            </a:p>
          </p:txBody>
        </p:sp>
      </p:grpSp>
      <p:grpSp>
        <p:nvGrpSpPr>
          <p:cNvPr id="37" name="Group 36">
            <a:extLst>
              <a:ext uri="{FF2B5EF4-FFF2-40B4-BE49-F238E27FC236}">
                <a16:creationId xmlns:a16="http://schemas.microsoft.com/office/drawing/2014/main" id="{5025B23C-91B2-460B-BA71-EAA84B6F1C43}"/>
              </a:ext>
            </a:extLst>
          </p:cNvPr>
          <p:cNvGrpSpPr/>
          <p:nvPr userDrawn="1"/>
        </p:nvGrpSpPr>
        <p:grpSpPr>
          <a:xfrm>
            <a:off x="8577940" y="1562638"/>
            <a:ext cx="1575487" cy="1506738"/>
            <a:chOff x="8453785" y="1467748"/>
            <a:chExt cx="1575487" cy="1506738"/>
          </a:xfrm>
        </p:grpSpPr>
        <p:sp>
          <p:nvSpPr>
            <p:cNvPr id="38" name="Rectangle 37">
              <a:extLst>
                <a:ext uri="{FF2B5EF4-FFF2-40B4-BE49-F238E27FC236}">
                  <a16:creationId xmlns:a16="http://schemas.microsoft.com/office/drawing/2014/main" id="{9E228BC0-5D30-4FDC-AB65-87E0D4931686}"/>
                </a:ext>
              </a:extLst>
            </p:cNvPr>
            <p:cNvSpPr/>
            <p:nvPr userDrawn="1"/>
          </p:nvSpPr>
          <p:spPr>
            <a:xfrm>
              <a:off x="8453785"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9" name="Rectangle 38">
              <a:extLst>
                <a:ext uri="{FF2B5EF4-FFF2-40B4-BE49-F238E27FC236}">
                  <a16:creationId xmlns:a16="http://schemas.microsoft.com/office/drawing/2014/main" id="{184F0793-6A82-4A4D-9376-99C8D22189B7}"/>
                </a:ext>
              </a:extLst>
            </p:cNvPr>
            <p:cNvSpPr/>
            <p:nvPr userDrawn="1"/>
          </p:nvSpPr>
          <p:spPr>
            <a:xfrm>
              <a:off x="8453785" y="1467748"/>
              <a:ext cx="271337" cy="15067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0" name="Rectangle 39">
              <a:extLst>
                <a:ext uri="{FF2B5EF4-FFF2-40B4-BE49-F238E27FC236}">
                  <a16:creationId xmlns:a16="http://schemas.microsoft.com/office/drawing/2014/main" id="{32BCCBD0-6DD1-4513-8B29-A022C21A117B}"/>
                </a:ext>
              </a:extLst>
            </p:cNvPr>
            <p:cNvSpPr/>
            <p:nvPr userDrawn="1"/>
          </p:nvSpPr>
          <p:spPr>
            <a:xfrm>
              <a:off x="8756379"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rgbClr val="00B050"/>
                  </a:solidFill>
                </a:rPr>
                <a:t>R: </a:t>
              </a:r>
              <a:r>
                <a:rPr lang="en-US" sz="2000" dirty="0">
                  <a:solidFill>
                    <a:srgbClr val="00B050"/>
                  </a:solidFill>
                </a:rPr>
                <a:t>    0</a:t>
              </a:r>
              <a:endParaRPr lang="en-US" sz="2000" b="1" dirty="0">
                <a:solidFill>
                  <a:srgbClr val="00B050"/>
                </a:solidFill>
              </a:endParaRPr>
            </a:p>
            <a:p>
              <a:r>
                <a:rPr lang="en-US" sz="2000" b="1" dirty="0">
                  <a:solidFill>
                    <a:srgbClr val="00B050"/>
                  </a:solidFill>
                </a:rPr>
                <a:t>G: </a:t>
              </a:r>
              <a:r>
                <a:rPr lang="en-US" sz="2000" dirty="0">
                  <a:solidFill>
                    <a:srgbClr val="00B050"/>
                  </a:solidFill>
                </a:rPr>
                <a:t>176</a:t>
              </a:r>
            </a:p>
            <a:p>
              <a:r>
                <a:rPr lang="en-US" sz="2000" b="1" dirty="0">
                  <a:solidFill>
                    <a:srgbClr val="00B050"/>
                  </a:solidFill>
                </a:rPr>
                <a:t>B: </a:t>
              </a:r>
              <a:r>
                <a:rPr lang="en-US" sz="2000" dirty="0">
                  <a:solidFill>
                    <a:srgbClr val="00B050"/>
                  </a:solidFill>
                </a:rPr>
                <a:t>  80</a:t>
              </a:r>
              <a:endParaRPr lang="en-GB" sz="2000" dirty="0">
                <a:solidFill>
                  <a:srgbClr val="00B050"/>
                </a:solidFill>
              </a:endParaRPr>
            </a:p>
          </p:txBody>
        </p:sp>
      </p:grpSp>
      <p:grpSp>
        <p:nvGrpSpPr>
          <p:cNvPr id="41" name="Group 40">
            <a:extLst>
              <a:ext uri="{FF2B5EF4-FFF2-40B4-BE49-F238E27FC236}">
                <a16:creationId xmlns:a16="http://schemas.microsoft.com/office/drawing/2014/main" id="{FA1382E6-7C42-44F3-B22B-2D230A13DFFE}"/>
              </a:ext>
            </a:extLst>
          </p:cNvPr>
          <p:cNvGrpSpPr/>
          <p:nvPr userDrawn="1"/>
        </p:nvGrpSpPr>
        <p:grpSpPr>
          <a:xfrm>
            <a:off x="8578725" y="3505738"/>
            <a:ext cx="1575487" cy="1506738"/>
            <a:chOff x="8453785" y="3410848"/>
            <a:chExt cx="1575487" cy="1506738"/>
          </a:xfrm>
        </p:grpSpPr>
        <p:sp>
          <p:nvSpPr>
            <p:cNvPr id="42" name="Rectangle 41">
              <a:extLst>
                <a:ext uri="{FF2B5EF4-FFF2-40B4-BE49-F238E27FC236}">
                  <a16:creationId xmlns:a16="http://schemas.microsoft.com/office/drawing/2014/main" id="{3FB98707-E916-479A-A43A-69584E910117}"/>
                </a:ext>
              </a:extLst>
            </p:cNvPr>
            <p:cNvSpPr/>
            <p:nvPr userDrawn="1"/>
          </p:nvSpPr>
          <p:spPr>
            <a:xfrm>
              <a:off x="8453785"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3" name="Rectangle 42">
              <a:extLst>
                <a:ext uri="{FF2B5EF4-FFF2-40B4-BE49-F238E27FC236}">
                  <a16:creationId xmlns:a16="http://schemas.microsoft.com/office/drawing/2014/main" id="{9D1ABF3D-4C45-404A-B4D6-F6CB5360FEAD}"/>
                </a:ext>
              </a:extLst>
            </p:cNvPr>
            <p:cNvSpPr/>
            <p:nvPr userDrawn="1"/>
          </p:nvSpPr>
          <p:spPr>
            <a:xfrm>
              <a:off x="8453785" y="3410848"/>
              <a:ext cx="271337" cy="15067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4" name="Rectangle 43">
              <a:extLst>
                <a:ext uri="{FF2B5EF4-FFF2-40B4-BE49-F238E27FC236}">
                  <a16:creationId xmlns:a16="http://schemas.microsoft.com/office/drawing/2014/main" id="{07A3DF49-573E-4ECE-B7A0-93AFF46D9BE1}"/>
                </a:ext>
              </a:extLst>
            </p:cNvPr>
            <p:cNvSpPr/>
            <p:nvPr userDrawn="1"/>
          </p:nvSpPr>
          <p:spPr>
            <a:xfrm>
              <a:off x="8756379"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rgbClr val="C00000"/>
                  </a:solidFill>
                </a:rPr>
                <a:t>R:  </a:t>
              </a:r>
              <a:r>
                <a:rPr lang="en-US" sz="2000" dirty="0">
                  <a:solidFill>
                    <a:srgbClr val="C00000"/>
                  </a:solidFill>
                </a:rPr>
                <a:t>192</a:t>
              </a:r>
              <a:endParaRPr lang="en-US" sz="2000" b="1" dirty="0">
                <a:solidFill>
                  <a:srgbClr val="C00000"/>
                </a:solidFill>
              </a:endParaRPr>
            </a:p>
            <a:p>
              <a:r>
                <a:rPr lang="en-US" sz="2000" b="1" dirty="0">
                  <a:solidFill>
                    <a:srgbClr val="C00000"/>
                  </a:solidFill>
                </a:rPr>
                <a:t>G:     </a:t>
              </a:r>
              <a:r>
                <a:rPr lang="en-US" sz="2000" dirty="0">
                  <a:solidFill>
                    <a:srgbClr val="C00000"/>
                  </a:solidFill>
                </a:rPr>
                <a:t>0</a:t>
              </a:r>
            </a:p>
            <a:p>
              <a:r>
                <a:rPr lang="en-US" sz="2000" b="1" dirty="0">
                  <a:solidFill>
                    <a:srgbClr val="C00000"/>
                  </a:solidFill>
                </a:rPr>
                <a:t>B:     </a:t>
              </a:r>
              <a:r>
                <a:rPr lang="en-US" sz="2000" dirty="0">
                  <a:solidFill>
                    <a:srgbClr val="C00000"/>
                  </a:solidFill>
                </a:rPr>
                <a:t>0</a:t>
              </a:r>
              <a:endParaRPr lang="en-GB" sz="2000" dirty="0">
                <a:solidFill>
                  <a:srgbClr val="C00000"/>
                </a:solidFill>
              </a:endParaRPr>
            </a:p>
          </p:txBody>
        </p:sp>
      </p:grpSp>
      <p:sp>
        <p:nvSpPr>
          <p:cNvPr id="45" name="Rectangle 44">
            <a:extLst>
              <a:ext uri="{FF2B5EF4-FFF2-40B4-BE49-F238E27FC236}">
                <a16:creationId xmlns:a16="http://schemas.microsoft.com/office/drawing/2014/main" id="{A71857C3-86E8-4411-9A2F-6A59B24C55AC}"/>
              </a:ext>
            </a:extLst>
          </p:cNvPr>
          <p:cNvSpPr/>
          <p:nvPr userDrawn="1"/>
        </p:nvSpPr>
        <p:spPr>
          <a:xfrm>
            <a:off x="1572982" y="5341920"/>
            <a:ext cx="485709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6" name="Rectangle 45">
            <a:extLst>
              <a:ext uri="{FF2B5EF4-FFF2-40B4-BE49-F238E27FC236}">
                <a16:creationId xmlns:a16="http://schemas.microsoft.com/office/drawing/2014/main" id="{1F4BF4B4-45DF-4FED-9D33-6B9743E77486}"/>
              </a:ext>
            </a:extLst>
          </p:cNvPr>
          <p:cNvSpPr/>
          <p:nvPr userDrawn="1"/>
        </p:nvSpPr>
        <p:spPr>
          <a:xfrm>
            <a:off x="6588656" y="5341920"/>
            <a:ext cx="154423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7" name="Rectangle 46">
            <a:extLst>
              <a:ext uri="{FF2B5EF4-FFF2-40B4-BE49-F238E27FC236}">
                <a16:creationId xmlns:a16="http://schemas.microsoft.com/office/drawing/2014/main" id="{2EAC132A-B074-419D-AE7E-855DEAB8B75B}"/>
              </a:ext>
            </a:extLst>
          </p:cNvPr>
          <p:cNvSpPr/>
          <p:nvPr userDrawn="1"/>
        </p:nvSpPr>
        <p:spPr>
          <a:xfrm>
            <a:off x="1572981" y="1399680"/>
            <a:ext cx="6559905" cy="74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8" name="Rectangle 47">
            <a:extLst>
              <a:ext uri="{FF2B5EF4-FFF2-40B4-BE49-F238E27FC236}">
                <a16:creationId xmlns:a16="http://schemas.microsoft.com/office/drawing/2014/main" id="{2485C32A-D39A-45F5-A4FD-620728F8800C}"/>
              </a:ext>
            </a:extLst>
          </p:cNvPr>
          <p:cNvSpPr/>
          <p:nvPr userDrawn="1"/>
        </p:nvSpPr>
        <p:spPr>
          <a:xfrm>
            <a:off x="8577939" y="5341920"/>
            <a:ext cx="154423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9" name="Rectangle 48">
            <a:extLst>
              <a:ext uri="{FF2B5EF4-FFF2-40B4-BE49-F238E27FC236}">
                <a16:creationId xmlns:a16="http://schemas.microsoft.com/office/drawing/2014/main" id="{A5EA091F-E5A3-44B9-A404-0A278BE74703}"/>
              </a:ext>
            </a:extLst>
          </p:cNvPr>
          <p:cNvSpPr/>
          <p:nvPr userDrawn="1"/>
        </p:nvSpPr>
        <p:spPr>
          <a:xfrm>
            <a:off x="8577940" y="1401027"/>
            <a:ext cx="1527906" cy="73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50" name="Rectangle 49">
            <a:extLst>
              <a:ext uri="{FF2B5EF4-FFF2-40B4-BE49-F238E27FC236}">
                <a16:creationId xmlns:a16="http://schemas.microsoft.com/office/drawing/2014/main" id="{174373C8-79B4-4741-8466-43D8ABA86F42}"/>
              </a:ext>
            </a:extLst>
          </p:cNvPr>
          <p:cNvSpPr/>
          <p:nvPr userDrawn="1"/>
        </p:nvSpPr>
        <p:spPr>
          <a:xfrm>
            <a:off x="1572981" y="872702"/>
            <a:ext cx="6559905"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Primary</a:t>
            </a:r>
          </a:p>
        </p:txBody>
      </p:sp>
      <p:sp>
        <p:nvSpPr>
          <p:cNvPr id="51" name="Rectangle 50">
            <a:extLst>
              <a:ext uri="{FF2B5EF4-FFF2-40B4-BE49-F238E27FC236}">
                <a16:creationId xmlns:a16="http://schemas.microsoft.com/office/drawing/2014/main" id="{77BDA55B-FDC5-40CE-A439-5B50B0205652}"/>
              </a:ext>
            </a:extLst>
          </p:cNvPr>
          <p:cNvSpPr/>
          <p:nvPr userDrawn="1"/>
        </p:nvSpPr>
        <p:spPr>
          <a:xfrm>
            <a:off x="1572981" y="5378162"/>
            <a:ext cx="4857094"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Secondary</a:t>
            </a:r>
          </a:p>
        </p:txBody>
      </p:sp>
      <p:sp>
        <p:nvSpPr>
          <p:cNvPr id="52" name="Rectangle 51">
            <a:extLst>
              <a:ext uri="{FF2B5EF4-FFF2-40B4-BE49-F238E27FC236}">
                <a16:creationId xmlns:a16="http://schemas.microsoft.com/office/drawing/2014/main" id="{B3A510B1-BDBC-4748-9F29-D2CDBA4DDE97}"/>
              </a:ext>
            </a:extLst>
          </p:cNvPr>
          <p:cNvSpPr/>
          <p:nvPr userDrawn="1"/>
        </p:nvSpPr>
        <p:spPr>
          <a:xfrm>
            <a:off x="6561932" y="5378162"/>
            <a:ext cx="1544231"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Highlight</a:t>
            </a:r>
          </a:p>
        </p:txBody>
      </p:sp>
      <p:sp>
        <p:nvSpPr>
          <p:cNvPr id="53" name="Rectangle 52">
            <a:extLst>
              <a:ext uri="{FF2B5EF4-FFF2-40B4-BE49-F238E27FC236}">
                <a16:creationId xmlns:a16="http://schemas.microsoft.com/office/drawing/2014/main" id="{FD5DDA09-29EB-41A1-AE9B-25054F06B58E}"/>
              </a:ext>
            </a:extLst>
          </p:cNvPr>
          <p:cNvSpPr/>
          <p:nvPr userDrawn="1"/>
        </p:nvSpPr>
        <p:spPr>
          <a:xfrm>
            <a:off x="8585338" y="5378162"/>
            <a:ext cx="1544231"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Negative</a:t>
            </a:r>
          </a:p>
        </p:txBody>
      </p:sp>
      <p:sp>
        <p:nvSpPr>
          <p:cNvPr id="54" name="Rectangle 53">
            <a:extLst>
              <a:ext uri="{FF2B5EF4-FFF2-40B4-BE49-F238E27FC236}">
                <a16:creationId xmlns:a16="http://schemas.microsoft.com/office/drawing/2014/main" id="{A5C32055-E6AD-463B-AAAC-F0BCD4D21618}"/>
              </a:ext>
            </a:extLst>
          </p:cNvPr>
          <p:cNvSpPr/>
          <p:nvPr userDrawn="1"/>
        </p:nvSpPr>
        <p:spPr>
          <a:xfrm>
            <a:off x="8578725" y="872702"/>
            <a:ext cx="1543445"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Positive</a:t>
            </a:r>
          </a:p>
        </p:txBody>
      </p:sp>
    </p:spTree>
    <p:extLst>
      <p:ext uri="{BB962C8B-B14F-4D97-AF65-F5344CB8AC3E}">
        <p14:creationId xmlns:p14="http://schemas.microsoft.com/office/powerpoint/2010/main" val="77146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p:bldP spid="51" grpId="0"/>
      <p:bldP spid="52" grpId="0"/>
      <p:bldP spid="53" grpId="0"/>
      <p:bldP spid="5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_wClientLogo">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D1A30E-CBA3-45DE-BB3E-7AE44D403EEE}"/>
              </a:ext>
            </a:extLst>
          </p:cNvPr>
          <p:cNvGraphicFramePr>
            <a:graphicFrameLocks noChangeAspect="1"/>
          </p:cNvGraphicFramePr>
          <p:nvPr userDrawn="1">
            <p:custDataLst>
              <p:tags r:id="rId2"/>
            </p:custDataLst>
            <p:extLst>
              <p:ext uri="{D42A27DB-BD31-4B8C-83A1-F6EECF244321}">
                <p14:modId xmlns:p14="http://schemas.microsoft.com/office/powerpoint/2010/main" val="35046163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2"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BB8C25-85DA-45C6-8597-77EC35B2ABA4}"/>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ctrTitle" hasCustomPrompt="1"/>
          </p:nvPr>
        </p:nvSpPr>
        <p:spPr>
          <a:xfrm>
            <a:off x="458725" y="2295728"/>
            <a:ext cx="7072233" cy="1253627"/>
          </a:xfrm>
          <a:noFill/>
        </p:spPr>
        <p:txBody>
          <a:bodyPr anchor="b">
            <a:noAutofit/>
          </a:bodyPr>
          <a:lstStyle>
            <a:lvl1pPr algn="l">
              <a:defRPr sz="3600">
                <a:solidFill>
                  <a:schemeClr val="accent1"/>
                </a:solidFill>
                <a:latin typeface="+mn-lt"/>
              </a:defRPr>
            </a:lvl1pPr>
          </a:lstStyle>
          <a:p>
            <a:r>
              <a:rPr lang="en-US" dirty="0"/>
              <a:t>Title Block</a:t>
            </a:r>
            <a:endParaRPr lang="en-US" noProof="0" dirty="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
        <p:nvSpPr>
          <p:cNvPr id="7" name="Rounded Rectangle 6">
            <a:extLst>
              <a:ext uri="{FF2B5EF4-FFF2-40B4-BE49-F238E27FC236}">
                <a16:creationId xmlns:a16="http://schemas.microsoft.com/office/drawing/2014/main" id="{786A517D-FDC2-6643-A914-F3E88D677EC1}"/>
              </a:ext>
            </a:extLst>
          </p:cNvPr>
          <p:cNvSpPr/>
          <p:nvPr userDrawn="1"/>
        </p:nvSpPr>
        <p:spPr>
          <a:xfrm>
            <a:off x="458725" y="5071705"/>
            <a:ext cx="3666188" cy="1081169"/>
          </a:xfrm>
          <a:prstGeom prst="roundRect">
            <a:avLst>
              <a:gd name="adj" fmla="val 8025"/>
            </a:avLst>
          </a:prstGeom>
          <a:solidFill>
            <a:schemeClr val="bg1"/>
          </a:solidFill>
          <a:ln>
            <a:solidFill>
              <a:srgbClr val="CAC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E0CC0BB4-62BF-FA49-BDDE-405F4A321B76}"/>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tretch/>
        </p:blipFill>
        <p:spPr>
          <a:xfrm>
            <a:off x="0" y="331546"/>
            <a:ext cx="4161982" cy="1600762"/>
          </a:xfrm>
          <a:prstGeom prst="rect">
            <a:avLst/>
          </a:prstGeom>
        </p:spPr>
      </p:pic>
      <p:pic>
        <p:nvPicPr>
          <p:cNvPr id="10" name="Picture 9">
            <a:extLst>
              <a:ext uri="{FF2B5EF4-FFF2-40B4-BE49-F238E27FC236}">
                <a16:creationId xmlns:a16="http://schemas.microsoft.com/office/drawing/2014/main" id="{F1419E95-EE2B-7844-BE20-3306CB2DBFC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68462" y="69413"/>
            <a:ext cx="1535484" cy="8426250"/>
          </a:xfrm>
          <a:prstGeom prst="rect">
            <a:avLst/>
          </a:prstGeom>
        </p:spPr>
      </p:pic>
    </p:spTree>
    <p:extLst>
      <p:ext uri="{BB962C8B-B14F-4D97-AF65-F5344CB8AC3E}">
        <p14:creationId xmlns:p14="http://schemas.microsoft.com/office/powerpoint/2010/main" val="1055352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32" name="Circle: Hollow 431">
            <a:extLst>
              <a:ext uri="{FF2B5EF4-FFF2-40B4-BE49-F238E27FC236}">
                <a16:creationId xmlns:a16="http://schemas.microsoft.com/office/drawing/2014/main" id="{99728016-7034-4B32-8745-F6D2F9AAF4A3}"/>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b="0">
                <a:solidFill>
                  <a:schemeClr val="bg1"/>
                </a:solidFill>
                <a:latin typeface="+mn-lt"/>
              </a:defRPr>
            </a:lvl1pPr>
          </a:lstStyle>
          <a:p>
            <a:r>
              <a:rPr lang="en-US" dirty="0"/>
              <a:t>Title Block</a:t>
            </a:r>
            <a:endParaRPr lang="en-GB" dirty="0"/>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a:t>
            </a:r>
            <a:endParaRPr lang="en-GB" dirty="0"/>
          </a:p>
        </p:txBody>
      </p:sp>
      <p:sp>
        <p:nvSpPr>
          <p:cNvPr id="99" name="Circle: Hollow 98">
            <a:extLst>
              <a:ext uri="{FF2B5EF4-FFF2-40B4-BE49-F238E27FC236}">
                <a16:creationId xmlns:a16="http://schemas.microsoft.com/office/drawing/2014/main" id="{ACA7BEC7-3B68-4B03-84EE-953CE6D834E3}"/>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29" name="Freeform: Shape 428">
            <a:extLst>
              <a:ext uri="{FF2B5EF4-FFF2-40B4-BE49-F238E27FC236}">
                <a16:creationId xmlns:a16="http://schemas.microsoft.com/office/drawing/2014/main" id="{C2B1A486-EC5A-491C-9BB8-CCFAEEE9592B}"/>
              </a:ext>
            </a:extLst>
          </p:cNvPr>
          <p:cNvSpPr/>
          <p:nvPr/>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pic>
        <p:nvPicPr>
          <p:cNvPr id="105" name="Picture 104">
            <a:extLst>
              <a:ext uri="{FF2B5EF4-FFF2-40B4-BE49-F238E27FC236}">
                <a16:creationId xmlns:a16="http://schemas.microsoft.com/office/drawing/2014/main" id="{7ACE861C-B5D9-4C71-939C-935BDDA991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524" y="10422"/>
            <a:ext cx="5708853" cy="6845147"/>
          </a:xfrm>
          <a:prstGeom prst="rect">
            <a:avLst/>
          </a:prstGeom>
          <a:effectLst/>
        </p:spPr>
      </p:pic>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Tree>
    <p:extLst>
      <p:ext uri="{BB962C8B-B14F-4D97-AF65-F5344CB8AC3E}">
        <p14:creationId xmlns:p14="http://schemas.microsoft.com/office/powerpoint/2010/main" val="2903230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a:solidFill>
                  <a:schemeClr val="bg1"/>
                </a:solidFill>
                <a:latin typeface="+mn-lt"/>
              </a:defRPr>
            </a:lvl1pPr>
          </a:lstStyle>
          <a:p>
            <a:r>
              <a:rPr lang="en-US" dirty="0"/>
              <a:t>Title Block</a:t>
            </a:r>
            <a:endParaRPr lang="en-GB" dirty="0"/>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a:t>
            </a:r>
            <a:endParaRPr lang="en-GB" dirty="0"/>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4243"/>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3" name="Circle: Hollow 431">
            <a:extLst>
              <a:ext uri="{FF2B5EF4-FFF2-40B4-BE49-F238E27FC236}">
                <a16:creationId xmlns:a16="http://schemas.microsoft.com/office/drawing/2014/main" id="{469AD368-1377-F045-80F7-74398DE7EB2A}"/>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4" name="Circle: Hollow 98">
            <a:extLst>
              <a:ext uri="{FF2B5EF4-FFF2-40B4-BE49-F238E27FC236}">
                <a16:creationId xmlns:a16="http://schemas.microsoft.com/office/drawing/2014/main" id="{38FA9ECD-DD95-8F4D-A98D-35CCEC4338A4}"/>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8" name="Freeform: Shape 428">
            <a:extLst>
              <a:ext uri="{FF2B5EF4-FFF2-40B4-BE49-F238E27FC236}">
                <a16:creationId xmlns:a16="http://schemas.microsoft.com/office/drawing/2014/main" id="{2E6E8306-4C45-584C-9225-8653BEEFD53C}"/>
              </a:ext>
            </a:extLst>
          </p:cNvPr>
          <p:cNvSpPr/>
          <p:nvPr userDrawn="1"/>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sp>
        <p:nvSpPr>
          <p:cNvPr id="19" name="Circle: Hollow 429">
            <a:extLst>
              <a:ext uri="{FF2B5EF4-FFF2-40B4-BE49-F238E27FC236}">
                <a16:creationId xmlns:a16="http://schemas.microsoft.com/office/drawing/2014/main" id="{BDA9392A-9839-124B-8A4C-DEF2DFFCFCC7}"/>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20" name="Picture 19">
            <a:extLst>
              <a:ext uri="{FF2B5EF4-FFF2-40B4-BE49-F238E27FC236}">
                <a16:creationId xmlns:a16="http://schemas.microsoft.com/office/drawing/2014/main" id="{7ADD9CC3-F522-5240-B04B-5FD2198C6567}"/>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2040866" y="-51094"/>
            <a:ext cx="8503920" cy="8412480"/>
          </a:xfrm>
          <a:prstGeom prst="rect">
            <a:avLst/>
          </a:prstGeom>
          <a:effectLst/>
        </p:spPr>
      </p:pic>
    </p:spTree>
    <p:extLst>
      <p:ext uri="{BB962C8B-B14F-4D97-AF65-F5344CB8AC3E}">
        <p14:creationId xmlns:p14="http://schemas.microsoft.com/office/powerpoint/2010/main" val="19492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15FAE27-BA94-E240-8F71-430FC64F55C7}"/>
              </a:ext>
            </a:extLst>
          </p:cNvPr>
          <p:cNvPicPr>
            <a:picLocks/>
          </p:cNvPicPr>
          <p:nvPr userDrawn="1"/>
        </p:nvPicPr>
        <p:blipFill>
          <a:blip r:embed="rId2">
            <a:extLst>
              <a:ext uri="{28A0092B-C50C-407E-A947-70E740481C1C}">
                <a14:useLocalDpi xmlns:a14="http://schemas.microsoft.com/office/drawing/2010/main" val="0"/>
              </a:ext>
            </a:extLst>
          </a:blip>
          <a:srcRect/>
          <a:stretch/>
        </p:blipFill>
        <p:spPr>
          <a:xfrm>
            <a:off x="-2040866" y="-51094"/>
            <a:ext cx="8503920" cy="8412480"/>
          </a:xfrm>
          <a:prstGeom prst="rect">
            <a:avLst/>
          </a:prstGeom>
          <a:effectLst/>
        </p:spPr>
      </p:pic>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a:solidFill>
                  <a:schemeClr val="bg1"/>
                </a:solidFill>
                <a:latin typeface="+mn-lt"/>
              </a:defRPr>
            </a:lvl1pPr>
          </a:lstStyle>
          <a:p>
            <a:r>
              <a:rPr lang="en-US" dirty="0"/>
              <a:t>Title Block</a:t>
            </a:r>
            <a:endParaRPr lang="en-GB" dirty="0"/>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a:t>
            </a:r>
            <a:endParaRPr lang="en-GB" dirty="0"/>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3" name="Circle: Hollow 429">
            <a:extLst>
              <a:ext uri="{FF2B5EF4-FFF2-40B4-BE49-F238E27FC236}">
                <a16:creationId xmlns:a16="http://schemas.microsoft.com/office/drawing/2014/main" id="{105B1B46-5B5A-6A48-909F-BD23D5F428BE}"/>
              </a:ext>
            </a:extLst>
          </p:cNvPr>
          <p:cNvSpPr/>
          <p:nvPr userDrawn="1"/>
        </p:nvSpPr>
        <p:spPr>
          <a:xfrm flipV="1">
            <a:off x="-1489805" y="944243"/>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4" name="Rectangle 13">
            <a:extLst>
              <a:ext uri="{FF2B5EF4-FFF2-40B4-BE49-F238E27FC236}">
                <a16:creationId xmlns:a16="http://schemas.microsoft.com/office/drawing/2014/main" id="{A7E00245-F8EF-9844-97B2-F0BBC4524419}"/>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431">
            <a:extLst>
              <a:ext uri="{FF2B5EF4-FFF2-40B4-BE49-F238E27FC236}">
                <a16:creationId xmlns:a16="http://schemas.microsoft.com/office/drawing/2014/main" id="{720C4F33-3673-CC4A-A8C2-528A031C9873}"/>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6" name="Circle: Hollow 98">
            <a:extLst>
              <a:ext uri="{FF2B5EF4-FFF2-40B4-BE49-F238E27FC236}">
                <a16:creationId xmlns:a16="http://schemas.microsoft.com/office/drawing/2014/main" id="{120E5B84-0E72-E944-A39F-0127B9C1D501}"/>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8" name="Freeform: Shape 428">
            <a:extLst>
              <a:ext uri="{FF2B5EF4-FFF2-40B4-BE49-F238E27FC236}">
                <a16:creationId xmlns:a16="http://schemas.microsoft.com/office/drawing/2014/main" id="{CF40E8C4-45D3-F245-A248-51D54B40CB71}"/>
              </a:ext>
            </a:extLst>
          </p:cNvPr>
          <p:cNvSpPr/>
          <p:nvPr userDrawn="1"/>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sp>
        <p:nvSpPr>
          <p:cNvPr id="19" name="Circle: Hollow 429">
            <a:extLst>
              <a:ext uri="{FF2B5EF4-FFF2-40B4-BE49-F238E27FC236}">
                <a16:creationId xmlns:a16="http://schemas.microsoft.com/office/drawing/2014/main" id="{B077384B-E21D-4447-B01E-977229B6C737}"/>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8" name="Picture 7">
            <a:extLst>
              <a:ext uri="{FF2B5EF4-FFF2-40B4-BE49-F238E27FC236}">
                <a16:creationId xmlns:a16="http://schemas.microsoft.com/office/drawing/2014/main" id="{50A34C98-A857-4993-9B4A-7E97989E0AB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42808" y="370738"/>
            <a:ext cx="7480418" cy="7863840"/>
          </a:xfrm>
          <a:prstGeom prst="rect">
            <a:avLst/>
          </a:prstGeom>
          <a:effectLst>
            <a:outerShdw blurRad="241300" algn="ctr" rotWithShape="0">
              <a:prstClr val="black">
                <a:alpha val="40000"/>
              </a:prstClr>
            </a:outerShdw>
          </a:effectLst>
        </p:spPr>
      </p:pic>
    </p:spTree>
    <p:extLst>
      <p:ext uri="{BB962C8B-B14F-4D97-AF65-F5344CB8AC3E}">
        <p14:creationId xmlns:p14="http://schemas.microsoft.com/office/powerpoint/2010/main" val="1523674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A3E7D9-B718-4AFF-9113-2E8D87C0CE90}"/>
              </a:ext>
            </a:extLst>
          </p:cNvPr>
          <p:cNvGraphicFramePr>
            <a:graphicFrameLocks noChangeAspect="1"/>
          </p:cNvGraphicFramePr>
          <p:nvPr userDrawn="1">
            <p:custDataLst>
              <p:tags r:id="rId2"/>
            </p:custDataLst>
            <p:extLst>
              <p:ext uri="{D42A27DB-BD31-4B8C-83A1-F6EECF244321}">
                <p14:modId xmlns:p14="http://schemas.microsoft.com/office/powerpoint/2010/main" val="1905160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6"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1326B13-744E-40E6-B876-9381D128C34B}"/>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Montserrat SemiBold" panose="00000700000000000000" pitchFamily="50" charset="0"/>
              <a:ea typeface="+mj-ea"/>
              <a:cs typeface="+mj-cs"/>
              <a:sym typeface="Montserrat SemiBold" panose="00000700000000000000" pitchFamily="50" charset="0"/>
            </a:endParaRPr>
          </a:p>
        </p:txBody>
      </p:sp>
      <p:sp>
        <p:nvSpPr>
          <p:cNvPr id="4" name="Title 1"/>
          <p:cNvSpPr>
            <a:spLocks noGrp="1"/>
          </p:cNvSpPr>
          <p:nvPr>
            <p:ph type="title" hasCustomPrompt="1"/>
          </p:nvPr>
        </p:nvSpPr>
        <p:spPr>
          <a:xfrm>
            <a:off x="885973" y="2180645"/>
            <a:ext cx="9299448" cy="1097280"/>
          </a:xfrm>
        </p:spPr>
        <p:txBody>
          <a:bodyPr anchor="b">
            <a:noAutofit/>
          </a:bodyPr>
          <a:lstStyle>
            <a:lvl1pPr>
              <a:defRPr lang="en-US" sz="3600" kern="1200" dirty="0">
                <a:solidFill>
                  <a:schemeClr val="bg1"/>
                </a:solidFill>
                <a:latin typeface="+mn-lt"/>
                <a:ea typeface="+mj-ea"/>
                <a:cs typeface="+mj-cs"/>
              </a:defRPr>
            </a:lvl1pPr>
          </a:lstStyle>
          <a:p>
            <a:r>
              <a:rPr lang="en-US" noProof="0" dirty="0"/>
              <a:t>Simple Transition Slide</a:t>
            </a:r>
            <a:endParaRPr lang="en-US" dirty="0"/>
          </a:p>
        </p:txBody>
      </p:sp>
      <p:sp>
        <p:nvSpPr>
          <p:cNvPr id="5"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a:extLst>
              <a:ext uri="{FF2B5EF4-FFF2-40B4-BE49-F238E27FC236}">
                <a16:creationId xmlns:a16="http://schemas.microsoft.com/office/drawing/2014/main" id="{6A4D9DFE-AD6F-7D42-B633-0143317A02E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6568" b="6638"/>
          <a:stretch/>
        </p:blipFill>
        <p:spPr>
          <a:xfrm rot="5400000">
            <a:off x="9322964" y="3883548"/>
            <a:ext cx="1557435" cy="4180633"/>
          </a:xfrm>
          <a:prstGeom prst="rect">
            <a:avLst/>
          </a:prstGeom>
        </p:spPr>
      </p:pic>
    </p:spTree>
    <p:extLst>
      <p:ext uri="{BB962C8B-B14F-4D97-AF65-F5344CB8AC3E}">
        <p14:creationId xmlns:p14="http://schemas.microsoft.com/office/powerpoint/2010/main" val="3318913410"/>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bg>
      <p:bgPr>
        <a:solidFill>
          <a:schemeClr val="accent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F84DEB2-0A31-4C55-A2D4-69F9A75B20ED}"/>
              </a:ext>
            </a:extLst>
          </p:cNvPr>
          <p:cNvGraphicFramePr>
            <a:graphicFrameLocks noChangeAspect="1"/>
          </p:cNvGraphicFramePr>
          <p:nvPr userDrawn="1">
            <p:custDataLst>
              <p:tags r:id="rId2"/>
            </p:custDataLst>
            <p:extLst>
              <p:ext uri="{D42A27DB-BD31-4B8C-83A1-F6EECF244321}">
                <p14:modId xmlns:p14="http://schemas.microsoft.com/office/powerpoint/2010/main" val="459230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0"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A640A19-423A-45EA-A23F-21C8A699412E}"/>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Montserrat SemiBold" panose="00000700000000000000" pitchFamily="50" charset="0"/>
              <a:ea typeface="+mj-ea"/>
              <a:cs typeface="+mj-cs"/>
              <a:sym typeface="Montserrat SemiBold" panose="00000700000000000000" pitchFamily="50" charset="0"/>
            </a:endParaRPr>
          </a:p>
        </p:txBody>
      </p:sp>
      <p:sp>
        <p:nvSpPr>
          <p:cNvPr id="5" name="Rectangle 4">
            <a:extLst>
              <a:ext uri="{FF2B5EF4-FFF2-40B4-BE49-F238E27FC236}">
                <a16:creationId xmlns:a16="http://schemas.microsoft.com/office/drawing/2014/main" id="{90B6A97D-F12B-CF42-9AFE-22FA6872918E}"/>
              </a:ext>
            </a:extLst>
          </p:cNvPr>
          <p:cNvSpPr/>
          <p:nvPr userDrawn="1"/>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2FBCFD75-118F-B74E-A7AD-948EF5D1676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6568" b="6638"/>
          <a:stretch/>
        </p:blipFill>
        <p:spPr>
          <a:xfrm rot="5400000">
            <a:off x="9326920" y="3884062"/>
            <a:ext cx="1553993" cy="4176167"/>
          </a:xfrm>
          <a:prstGeom prst="rect">
            <a:avLst/>
          </a:prstGeom>
        </p:spPr>
      </p:pic>
      <p:sp>
        <p:nvSpPr>
          <p:cNvPr id="2" name="Title 1"/>
          <p:cNvSpPr>
            <a:spLocks noGrp="1"/>
          </p:cNvSpPr>
          <p:nvPr>
            <p:ph type="title" hasCustomPrompt="1"/>
          </p:nvPr>
        </p:nvSpPr>
        <p:spPr>
          <a:xfrm>
            <a:off x="885973" y="2180645"/>
            <a:ext cx="9299448" cy="1097280"/>
          </a:xfrm>
        </p:spPr>
        <p:txBody>
          <a:bodyPr anchor="b">
            <a:noAutofit/>
          </a:bodyPr>
          <a:lstStyle>
            <a:lvl1pPr>
              <a:defRPr sz="3600">
                <a:solidFill>
                  <a:schemeClr val="accent1"/>
                </a:solidFill>
                <a:latin typeface="+mn-lt"/>
              </a:defRPr>
            </a:lvl1pPr>
          </a:lstStyle>
          <a:p>
            <a:r>
              <a:rPr lang="en-US" noProof="0" dirty="0"/>
              <a:t>Simple Transition Slide</a:t>
            </a:r>
            <a:endParaRPr lang="en-US" dirty="0"/>
          </a:p>
        </p:txBody>
      </p:sp>
      <p:sp>
        <p:nvSpPr>
          <p:cNvPr id="3"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48728096"/>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25ACF47-EB87-40E3-AE52-2A6D31B10539}"/>
              </a:ext>
            </a:extLst>
          </p:cNvPr>
          <p:cNvGraphicFramePr>
            <a:graphicFrameLocks noChangeAspect="1"/>
          </p:cNvGraphicFramePr>
          <p:nvPr userDrawn="1">
            <p:custDataLst>
              <p:tags r:id="rId2"/>
            </p:custDataLst>
            <p:extLst>
              <p:ext uri="{D42A27DB-BD31-4B8C-83A1-F6EECF244321}">
                <p14:modId xmlns:p14="http://schemas.microsoft.com/office/powerpoint/2010/main" val="2558536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4"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B246EC0-8F8F-49E4-9EA1-A6272D13FFF3}"/>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Montserrat SemiBold" panose="00000700000000000000" pitchFamily="50" charset="0"/>
              <a:ea typeface="+mj-ea"/>
              <a:cs typeface="+mj-cs"/>
              <a:sym typeface="Montserrat SemiBold" panose="00000700000000000000" pitchFamily="50" charset="0"/>
            </a:endParaRPr>
          </a:p>
        </p:txBody>
      </p:sp>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885974" y="2176931"/>
            <a:ext cx="9185679" cy="1097280"/>
          </a:xfrm>
        </p:spPr>
        <p:txBody>
          <a:bodyPr anchor="b">
            <a:noAutofit/>
          </a:bodyPr>
          <a:lstStyle>
            <a:lvl1pPr>
              <a:defRPr sz="3600">
                <a:latin typeface="+mn-lt"/>
              </a:defRPr>
            </a:lvl1pPr>
          </a:lstStyle>
          <a:p>
            <a:r>
              <a:rPr lang="en-US" noProof="0" dirty="0"/>
              <a:t>Simple Transition Slide</a:t>
            </a:r>
          </a:p>
        </p:txBody>
      </p:sp>
      <p:sp>
        <p:nvSpPr>
          <p:cNvPr id="3" name="Text Placeholder 2"/>
          <p:cNvSpPr>
            <a:spLocks noGrp="1"/>
          </p:cNvSpPr>
          <p:nvPr>
            <p:ph type="body" idx="1"/>
          </p:nvPr>
        </p:nvSpPr>
        <p:spPr>
          <a:xfrm>
            <a:off x="885974" y="3425318"/>
            <a:ext cx="9185679"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pic>
        <p:nvPicPr>
          <p:cNvPr id="6" name="Picture 5">
            <a:extLst>
              <a:ext uri="{FF2B5EF4-FFF2-40B4-BE49-F238E27FC236}">
                <a16:creationId xmlns:a16="http://schemas.microsoft.com/office/drawing/2014/main" id="{ED9A8E06-4903-074D-BC96-9CD19F5B47C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6568" b="6638"/>
          <a:stretch/>
        </p:blipFill>
        <p:spPr>
          <a:xfrm rot="5400000">
            <a:off x="9326920" y="3884062"/>
            <a:ext cx="1553993" cy="4176167"/>
          </a:xfrm>
          <a:prstGeom prst="rect">
            <a:avLst/>
          </a:prstGeom>
        </p:spPr>
      </p:pic>
    </p:spTree>
    <p:extLst>
      <p:ext uri="{BB962C8B-B14F-4D97-AF65-F5344CB8AC3E}">
        <p14:creationId xmlns:p14="http://schemas.microsoft.com/office/powerpoint/2010/main" val="2679120855"/>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a:effectLst/>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38149"/>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bg1"/>
                </a:solidFill>
              </a:endParaRPr>
            </a:p>
          </p:txBody>
        </p:sp>
        <p:pic>
          <p:nvPicPr>
            <p:cNvPr id="9" name="Picture 8" descr="A person sitting at a table&#10;&#10;Description automatically generated">
              <a:extLst>
                <a:ext uri="{FF2B5EF4-FFF2-40B4-BE49-F238E27FC236}">
                  <a16:creationId xmlns:a16="http://schemas.microsoft.com/office/drawing/2014/main" id="{045E0160-3614-470C-BDFC-C1F123CD4C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763870" y="833718"/>
              <a:ext cx="3994616" cy="4601882"/>
            </a:xfrm>
            <a:prstGeom prst="rect">
              <a:avLst/>
            </a:prstGeom>
            <a:effectLst/>
          </p:spPr>
        </p:pic>
      </p:grpSp>
      <p:sp>
        <p:nvSpPr>
          <p:cNvPr id="12" name="Rectangle 11">
            <a:extLst>
              <a:ext uri="{FF2B5EF4-FFF2-40B4-BE49-F238E27FC236}">
                <a16:creationId xmlns:a16="http://schemas.microsoft.com/office/drawing/2014/main" id="{49E5CC3A-6D1C-C944-923C-71CCB828D9B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43527350-0DA8-4B4C-974B-218519729800}"/>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dirty="0"/>
              <a:t>Simple Transition Slide</a:t>
            </a:r>
          </a:p>
        </p:txBody>
      </p:sp>
      <p:sp>
        <p:nvSpPr>
          <p:cNvPr id="13" name="Text Placeholder 2">
            <a:extLst>
              <a:ext uri="{FF2B5EF4-FFF2-40B4-BE49-F238E27FC236}">
                <a16:creationId xmlns:a16="http://schemas.microsoft.com/office/drawing/2014/main" id="{89DF1376-BA2A-DA4E-A1B1-DCEFBA5BF7AF}"/>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380138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EF12C74-AB2F-4CFB-BFAA-20C3A325B96E}"/>
              </a:ext>
            </a:extLst>
          </p:cNvPr>
          <p:cNvGraphicFramePr>
            <a:graphicFrameLocks noChangeAspect="1"/>
          </p:cNvGraphicFramePr>
          <p:nvPr userDrawn="1">
            <p:custDataLst>
              <p:tags r:id="rId22"/>
            </p:custDataLst>
            <p:extLst>
              <p:ext uri="{D42A27DB-BD31-4B8C-83A1-F6EECF244321}">
                <p14:modId xmlns:p14="http://schemas.microsoft.com/office/powerpoint/2010/main" val="2420954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4" name="think-cell Slide" r:id="rId24" imgW="306" imgH="306" progId="TCLayout.ActiveDocument.1">
                  <p:embed/>
                </p:oleObj>
              </mc:Choice>
              <mc:Fallback>
                <p:oleObj name="think-cell Slide" r:id="rId24" imgW="306" imgH="306" progId="TCLayout.ActiveDocument.1">
                  <p:embed/>
                  <p:pic>
                    <p:nvPicPr>
                      <p:cNvPr id="0" name=""/>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392B98E-190B-40F3-808A-1B89C606445C}"/>
              </a:ext>
            </a:extLst>
          </p:cNvPr>
          <p:cNvSpPr/>
          <p:nvPr userDrawn="1">
            <p:custDataLst>
              <p:tags r:id="rId2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8" name="Rectangle 7">
            <a:extLst>
              <a:ext uri="{FF2B5EF4-FFF2-40B4-BE49-F238E27FC236}">
                <a16:creationId xmlns:a16="http://schemas.microsoft.com/office/drawing/2014/main" id="{08B3B38B-BBAD-CB4F-B082-D6F36EBDF90A}"/>
              </a:ext>
            </a:extLst>
          </p:cNvPr>
          <p:cNvSpPr/>
          <p:nvPr userDrawn="1"/>
        </p:nvSpPr>
        <p:spPr>
          <a:xfrm>
            <a:off x="0" y="6478169"/>
            <a:ext cx="12192000" cy="386316"/>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62F1B53D-38F5-0E4D-9B1B-7F47F0BA2565}"/>
              </a:ext>
            </a:extLst>
          </p:cNvPr>
          <p:cNvSpPr txBox="1"/>
          <p:nvPr userDrawn="1"/>
        </p:nvSpPr>
        <p:spPr>
          <a:xfrm>
            <a:off x="2938291" y="6564730"/>
            <a:ext cx="6527748" cy="215444"/>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i="0" kern="1200" dirty="0">
                <a:solidFill>
                  <a:schemeClr val="tx1">
                    <a:lumMod val="50000"/>
                    <a:lumOff val="50000"/>
                  </a:schemeClr>
                </a:solidFill>
                <a:effectLst/>
                <a:latin typeface="+mn-lt"/>
                <a:ea typeface="+mn-ea"/>
                <a:cs typeface="+mn-cs"/>
              </a:rPr>
              <a:t>© 2021 Cotiviti, Inc. All rights reserved. All proprietary information shall remain the sole and exclusive property of Cotiviti, Inc.</a:t>
            </a:r>
            <a:endParaRPr lang="en-US" sz="100" kern="1200" dirty="0">
              <a:solidFill>
                <a:schemeClr val="tx1">
                  <a:lumMod val="50000"/>
                  <a:lumOff val="50000"/>
                </a:schemeClr>
              </a:solidFill>
              <a:effectLst/>
              <a:latin typeface="+mn-lt"/>
              <a:ea typeface="+mn-ea"/>
              <a:cs typeface="+mn-cs"/>
            </a:endParaRPr>
          </a:p>
        </p:txBody>
      </p:sp>
      <p:pic>
        <p:nvPicPr>
          <p:cNvPr id="11" name="Picture 10">
            <a:extLst>
              <a:ext uri="{FF2B5EF4-FFF2-40B4-BE49-F238E27FC236}">
                <a16:creationId xmlns:a16="http://schemas.microsoft.com/office/drawing/2014/main" id="{CA98AEEC-4E67-7947-AEC3-138046D4CAA6}"/>
              </a:ext>
            </a:extLst>
          </p:cNvPr>
          <p:cNvPicPr>
            <a:picLocks noChangeAspect="1"/>
          </p:cNvPicPr>
          <p:nvPr userDrawn="1"/>
        </p:nvPicPr>
        <p:blipFill rotWithShape="1">
          <a:blip r:embed="rId26" cstate="print">
            <a:extLst>
              <a:ext uri="{28A0092B-C50C-407E-A947-70E740481C1C}">
                <a14:useLocalDpi xmlns:a14="http://schemas.microsoft.com/office/drawing/2010/main" val="0"/>
              </a:ext>
            </a:extLst>
          </a:blip>
          <a:stretch/>
        </p:blipFill>
        <p:spPr>
          <a:xfrm>
            <a:off x="291455" y="6350141"/>
            <a:ext cx="1625600" cy="622300"/>
          </a:xfrm>
          <a:prstGeom prst="rect">
            <a:avLst/>
          </a:prstGeom>
        </p:spPr>
      </p:pic>
      <p:sp>
        <p:nvSpPr>
          <p:cNvPr id="2" name="Title Placeholder 1"/>
          <p:cNvSpPr>
            <a:spLocks noGrp="1"/>
          </p:cNvSpPr>
          <p:nvPr>
            <p:ph type="title"/>
          </p:nvPr>
        </p:nvSpPr>
        <p:spPr>
          <a:xfrm>
            <a:off x="457200" y="365125"/>
            <a:ext cx="11277600" cy="914400"/>
          </a:xfrm>
          <a:prstGeom prst="rect">
            <a:avLst/>
          </a:prstGeom>
        </p:spPr>
        <p:txBody>
          <a:bodyPr vert="horz" lIns="0" tIns="0" rIns="0" bIns="0" rtlCol="0" anchor="ctr">
            <a:noAutofit/>
          </a:bodyPr>
          <a:lstStyle/>
          <a:p>
            <a:r>
              <a:rPr lang="en-US" noProof="0" dirty="0"/>
              <a:t>Click to edit master title style</a:t>
            </a:r>
          </a:p>
        </p:txBody>
      </p:sp>
      <p:sp>
        <p:nvSpPr>
          <p:cNvPr id="3" name="Text Placeholder 2"/>
          <p:cNvSpPr>
            <a:spLocks noGrp="1"/>
          </p:cNvSpPr>
          <p:nvPr>
            <p:ph type="body" idx="1"/>
          </p:nvPr>
        </p:nvSpPr>
        <p:spPr>
          <a:xfrm>
            <a:off x="457200" y="1395167"/>
            <a:ext cx="11277600" cy="4781796"/>
          </a:xfrm>
          <a:prstGeom prst="rect">
            <a:avLst/>
          </a:prstGeom>
        </p:spPr>
        <p:txBody>
          <a:bodyPr vert="horz" lIns="0" tIns="0" rIns="0" bIns="0" rtlCol="0" anchor="t">
            <a:noAutofit/>
          </a:bodyPr>
          <a:lstStyle/>
          <a:p>
            <a:pPr lvl="0"/>
            <a:r>
              <a:rPr lang="en-US" noProof="0" dirty="0"/>
              <a:t>Bullet 1</a:t>
            </a:r>
          </a:p>
          <a:p>
            <a:pPr lvl="1"/>
            <a:r>
              <a:rPr lang="en-US" noProof="0" dirty="0"/>
              <a:t>Bullet 2</a:t>
            </a:r>
          </a:p>
          <a:p>
            <a:pPr lvl="2"/>
            <a:r>
              <a:rPr lang="en-US" noProof="0" dirty="0"/>
              <a:t>Bullet 3</a:t>
            </a:r>
          </a:p>
          <a:p>
            <a:pPr lvl="3"/>
            <a:r>
              <a:rPr lang="en-US" noProof="0" dirty="0"/>
              <a:t>Bullet 4</a:t>
            </a:r>
          </a:p>
          <a:p>
            <a:pPr lvl="4"/>
            <a:r>
              <a:rPr lang="en-US" noProof="0" dirty="0"/>
              <a:t>Bullet 5</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Number Placeholder 5"/>
          <p:cNvSpPr>
            <a:spLocks noGrp="1"/>
          </p:cNvSpPr>
          <p:nvPr>
            <p:ph type="sldNum" sz="quarter" idx="4"/>
          </p:nvPr>
        </p:nvSpPr>
        <p:spPr>
          <a:xfrm>
            <a:off x="11249892" y="6517079"/>
            <a:ext cx="484909" cy="274320"/>
          </a:xfrm>
          <a:prstGeom prst="rect">
            <a:avLst/>
          </a:prstGeom>
        </p:spPr>
        <p:txBody>
          <a:bodyPr vert="horz" lIns="0" tIns="0" rIns="0" bIns="0" rtlCol="0" anchor="ctr"/>
          <a:lstStyle>
            <a:lvl1pPr algn="r">
              <a:defRPr sz="900">
                <a:solidFill>
                  <a:schemeClr val="tx1">
                    <a:lumMod val="50000"/>
                    <a:lumOff val="50000"/>
                  </a:schemeClr>
                </a:solidFill>
              </a:defRPr>
            </a:lvl1pPr>
          </a:lstStyle>
          <a:p>
            <a:fld id="{8BC64C03-9EC0-4B7E-8FE4-24DBF62E63E5}" type="slidenum">
              <a:rPr lang="en-US" smtClean="0"/>
              <a:pPr/>
              <a:t>‹#›</a:t>
            </a:fld>
            <a:endParaRPr lang="en-US"/>
          </a:p>
        </p:txBody>
      </p:sp>
    </p:spTree>
    <p:extLst>
      <p:ext uri="{BB962C8B-B14F-4D97-AF65-F5344CB8AC3E}">
        <p14:creationId xmlns:p14="http://schemas.microsoft.com/office/powerpoint/2010/main" val="459492947"/>
      </p:ext>
    </p:extLst>
  </p:cSld>
  <p:clrMap bg1="lt1" tx1="dk1" bg2="lt2" tx2="dk2" accent1="accent1" accent2="accent2" accent3="accent3" accent4="accent4" accent5="accent5" accent6="accent6" hlink="hlink" folHlink="folHlink"/>
  <p:sldLayoutIdLst>
    <p:sldLayoutId id="2147483693" r:id="rId1"/>
    <p:sldLayoutId id="2147483703" r:id="rId2"/>
    <p:sldLayoutId id="2147483730" r:id="rId3"/>
    <p:sldLayoutId id="2147483731" r:id="rId4"/>
    <p:sldLayoutId id="2147483732" r:id="rId5"/>
    <p:sldLayoutId id="2147483705" r:id="rId6"/>
    <p:sldLayoutId id="2147483706" r:id="rId7"/>
    <p:sldLayoutId id="2147483707" r:id="rId8"/>
    <p:sldLayoutId id="2147483738" r:id="rId9"/>
    <p:sldLayoutId id="2147483739" r:id="rId10"/>
    <p:sldLayoutId id="2147483740" r:id="rId11"/>
    <p:sldLayoutId id="2147483675" r:id="rId12"/>
    <p:sldLayoutId id="2147483679" r:id="rId13"/>
    <p:sldLayoutId id="2147483680" r:id="rId14"/>
    <p:sldLayoutId id="2147483681" r:id="rId15"/>
    <p:sldLayoutId id="2147483711" r:id="rId16"/>
    <p:sldLayoutId id="2147483712" r:id="rId17"/>
    <p:sldLayoutId id="2147483727" r:id="rId18"/>
    <p:sldLayoutId id="2147483728" r:id="rId19"/>
  </p:sldLayoutIdLst>
  <p:hf hdr="0" dt="0"/>
  <p:txStyles>
    <p:title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p:titleStyle>
    <p:body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LMHxxvbzFqc"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s://www.youtube.com/watch?v=mG_BZ8GgqJU"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wmf"/><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image" Target="../media/image41.wmf"/><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hyperlink" Target="https://www.youtube.com/watch?v=W6gKc7Yjig8"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44.jpe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45.jpe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hyperlink" Target="https://www.youtube.com/watch?v=q8olT3TyHm8"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hyperlink" Target="https://www.youtube.com/watch?v=NwLbFxC4TPM"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1-Zs99aM5tU"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hyperlink" Target="https://www.youtube.com/watch?v=ZXUpfcTvSaI" TargetMode="Externa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slideLayout" Target="../slideLayouts/slideLayout13.xml"/><Relationship Id="rId7" Type="http://schemas.openxmlformats.org/officeDocument/2006/relationships/image" Target="../media/image55.emf"/><Relationship Id="rId2" Type="http://schemas.openxmlformats.org/officeDocument/2006/relationships/tags" Target="../tags/tag39.xml"/><Relationship Id="rId1" Type="http://schemas.openxmlformats.org/officeDocument/2006/relationships/vmlDrawing" Target="../drawings/vmlDrawing25.vml"/><Relationship Id="rId6" Type="http://schemas.openxmlformats.org/officeDocument/2006/relationships/image" Target="../media/image54.emf"/><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0.emf"/><Relationship Id="rId2" Type="http://schemas.openxmlformats.org/officeDocument/2006/relationships/tags" Target="../tags/tag40.xml"/><Relationship Id="rId1" Type="http://schemas.openxmlformats.org/officeDocument/2006/relationships/vmlDrawing" Target="../drawings/vmlDrawing26.vml"/><Relationship Id="rId6" Type="http://schemas.openxmlformats.org/officeDocument/2006/relationships/image" Target="../media/image59.emf"/><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2.emf"/><Relationship Id="rId2" Type="http://schemas.openxmlformats.org/officeDocument/2006/relationships/tags" Target="../tags/tag41.xml"/><Relationship Id="rId1" Type="http://schemas.openxmlformats.org/officeDocument/2006/relationships/vmlDrawing" Target="../drawings/vmlDrawing27.vml"/><Relationship Id="rId6" Type="http://schemas.openxmlformats.org/officeDocument/2006/relationships/image" Target="../media/image61.emf"/><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66.emf"/></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wmf"/><Relationship Id="rId1" Type="http://schemas.openxmlformats.org/officeDocument/2006/relationships/slideLayout" Target="../slideLayouts/slideLayout1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www.cotiviti.com/solutions/quality-and-performance" TargetMode="External"/><Relationship Id="rId2" Type="http://schemas.openxmlformats.org/officeDocument/2006/relationships/hyperlink" Target="https://www.cotiviti.com/solutions/risk-adjustment" TargetMode="Externa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oleObject" Target="../embeddings/oleObject24.bin"/><Relationship Id="rId18" Type="http://schemas.openxmlformats.org/officeDocument/2006/relationships/oleObject" Target="../embeddings/oleObject29.bin"/><Relationship Id="rId3" Type="http://schemas.openxmlformats.org/officeDocument/2006/relationships/oleObject" Target="../embeddings/oleObject18.bin"/><Relationship Id="rId21" Type="http://schemas.openxmlformats.org/officeDocument/2006/relationships/image" Target="../media/image81.jpeg"/><Relationship Id="rId7" Type="http://schemas.openxmlformats.org/officeDocument/2006/relationships/oleObject" Target="../embeddings/oleObject20.bin"/><Relationship Id="rId12" Type="http://schemas.openxmlformats.org/officeDocument/2006/relationships/oleObject" Target="../embeddings/oleObject23.bin"/><Relationship Id="rId17" Type="http://schemas.openxmlformats.org/officeDocument/2006/relationships/oleObject" Target="../embeddings/oleObject28.bin"/><Relationship Id="rId2" Type="http://schemas.openxmlformats.org/officeDocument/2006/relationships/slideLayout" Target="../slideLayouts/slideLayout12.xml"/><Relationship Id="rId16" Type="http://schemas.openxmlformats.org/officeDocument/2006/relationships/oleObject" Target="../embeddings/oleObject27.bin"/><Relationship Id="rId20" Type="http://schemas.openxmlformats.org/officeDocument/2006/relationships/image" Target="../media/image80.jpeg"/><Relationship Id="rId1" Type="http://schemas.openxmlformats.org/officeDocument/2006/relationships/vmlDrawing" Target="../drawings/vmlDrawing31.vml"/><Relationship Id="rId6" Type="http://schemas.openxmlformats.org/officeDocument/2006/relationships/image" Target="../media/image77.e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oleObject" Target="../embeddings/oleObject26.bin"/><Relationship Id="rId10" Type="http://schemas.openxmlformats.org/officeDocument/2006/relationships/image" Target="../media/image79.emf"/><Relationship Id="rId19" Type="http://schemas.openxmlformats.org/officeDocument/2006/relationships/oleObject" Target="../embeddings/oleObject30.bin"/><Relationship Id="rId4" Type="http://schemas.openxmlformats.org/officeDocument/2006/relationships/image" Target="../media/image76.emf"/><Relationship Id="rId9" Type="http://schemas.openxmlformats.org/officeDocument/2006/relationships/oleObject" Target="../embeddings/oleObject21.bin"/><Relationship Id="rId14" Type="http://schemas.openxmlformats.org/officeDocument/2006/relationships/oleObject" Target="../embeddings/oleObject25.bin"/></Relationships>
</file>

<file path=ppt/slides/_rels/slide73.xml.rels><?xml version="1.0" encoding="UTF-8" standalone="yes"?>
<Relationships xmlns="http://schemas.openxmlformats.org/package/2006/relationships"><Relationship Id="rId26" Type="http://schemas.openxmlformats.org/officeDocument/2006/relationships/oleObject" Target="../embeddings/oleObject53.bin"/><Relationship Id="rId21" Type="http://schemas.openxmlformats.org/officeDocument/2006/relationships/oleObject" Target="../embeddings/oleObject48.bin"/><Relationship Id="rId34" Type="http://schemas.openxmlformats.org/officeDocument/2006/relationships/oleObject" Target="../embeddings/oleObject61.bin"/><Relationship Id="rId42" Type="http://schemas.openxmlformats.org/officeDocument/2006/relationships/oleObject" Target="../embeddings/oleObject69.bin"/><Relationship Id="rId47" Type="http://schemas.openxmlformats.org/officeDocument/2006/relationships/oleObject" Target="../embeddings/oleObject74.bin"/><Relationship Id="rId50" Type="http://schemas.openxmlformats.org/officeDocument/2006/relationships/oleObject" Target="../embeddings/oleObject77.bin"/><Relationship Id="rId55" Type="http://schemas.openxmlformats.org/officeDocument/2006/relationships/oleObject" Target="../embeddings/oleObject82.bin"/><Relationship Id="rId63" Type="http://schemas.openxmlformats.org/officeDocument/2006/relationships/oleObject" Target="../embeddings/oleObject87.bin"/><Relationship Id="rId7" Type="http://schemas.openxmlformats.org/officeDocument/2006/relationships/oleObject" Target="../embeddings/oleObject34.bin"/><Relationship Id="rId2" Type="http://schemas.openxmlformats.org/officeDocument/2006/relationships/slideLayout" Target="../slideLayouts/slideLayout12.xml"/><Relationship Id="rId16" Type="http://schemas.openxmlformats.org/officeDocument/2006/relationships/oleObject" Target="../embeddings/oleObject43.bin"/><Relationship Id="rId29" Type="http://schemas.openxmlformats.org/officeDocument/2006/relationships/oleObject" Target="../embeddings/oleObject56.bin"/><Relationship Id="rId11" Type="http://schemas.openxmlformats.org/officeDocument/2006/relationships/oleObject" Target="../embeddings/oleObject38.bin"/><Relationship Id="rId24" Type="http://schemas.openxmlformats.org/officeDocument/2006/relationships/oleObject" Target="../embeddings/oleObject51.bin"/><Relationship Id="rId32" Type="http://schemas.openxmlformats.org/officeDocument/2006/relationships/oleObject" Target="../embeddings/oleObject59.bin"/><Relationship Id="rId37" Type="http://schemas.openxmlformats.org/officeDocument/2006/relationships/oleObject" Target="../embeddings/oleObject64.bin"/><Relationship Id="rId40" Type="http://schemas.openxmlformats.org/officeDocument/2006/relationships/oleObject" Target="../embeddings/oleObject67.bin"/><Relationship Id="rId45" Type="http://schemas.openxmlformats.org/officeDocument/2006/relationships/oleObject" Target="../embeddings/oleObject72.bin"/><Relationship Id="rId53" Type="http://schemas.openxmlformats.org/officeDocument/2006/relationships/oleObject" Target="../embeddings/oleObject80.bin"/><Relationship Id="rId58" Type="http://schemas.openxmlformats.org/officeDocument/2006/relationships/oleObject" Target="../embeddings/oleObject85.bin"/><Relationship Id="rId66" Type="http://schemas.openxmlformats.org/officeDocument/2006/relationships/image" Target="../media/image85.jpeg"/><Relationship Id="rId5" Type="http://schemas.openxmlformats.org/officeDocument/2006/relationships/oleObject" Target="../embeddings/oleObject32.bin"/><Relationship Id="rId61" Type="http://schemas.openxmlformats.org/officeDocument/2006/relationships/image" Target="../media/image83.jpeg"/><Relationship Id="rId19" Type="http://schemas.openxmlformats.org/officeDocument/2006/relationships/oleObject" Target="../embeddings/oleObject46.bin"/><Relationship Id="rId14" Type="http://schemas.openxmlformats.org/officeDocument/2006/relationships/oleObject" Target="../embeddings/oleObject41.bin"/><Relationship Id="rId22" Type="http://schemas.openxmlformats.org/officeDocument/2006/relationships/oleObject" Target="../embeddings/oleObject49.bin"/><Relationship Id="rId27" Type="http://schemas.openxmlformats.org/officeDocument/2006/relationships/oleObject" Target="../embeddings/oleObject54.bin"/><Relationship Id="rId30" Type="http://schemas.openxmlformats.org/officeDocument/2006/relationships/oleObject" Target="../embeddings/oleObject57.bin"/><Relationship Id="rId35" Type="http://schemas.openxmlformats.org/officeDocument/2006/relationships/oleObject" Target="../embeddings/oleObject62.bin"/><Relationship Id="rId43" Type="http://schemas.openxmlformats.org/officeDocument/2006/relationships/oleObject" Target="../embeddings/oleObject70.bin"/><Relationship Id="rId48" Type="http://schemas.openxmlformats.org/officeDocument/2006/relationships/oleObject" Target="../embeddings/oleObject75.bin"/><Relationship Id="rId56" Type="http://schemas.openxmlformats.org/officeDocument/2006/relationships/oleObject" Target="../embeddings/oleObject83.bin"/><Relationship Id="rId64" Type="http://schemas.openxmlformats.org/officeDocument/2006/relationships/oleObject" Target="../embeddings/oleObject88.bin"/><Relationship Id="rId8" Type="http://schemas.openxmlformats.org/officeDocument/2006/relationships/oleObject" Target="../embeddings/oleObject35.bin"/><Relationship Id="rId51" Type="http://schemas.openxmlformats.org/officeDocument/2006/relationships/oleObject" Target="../embeddings/oleObject78.bin"/><Relationship Id="rId3" Type="http://schemas.openxmlformats.org/officeDocument/2006/relationships/oleObject" Target="../embeddings/oleObject31.bin"/><Relationship Id="rId12" Type="http://schemas.openxmlformats.org/officeDocument/2006/relationships/oleObject" Target="../embeddings/oleObject39.bin"/><Relationship Id="rId17" Type="http://schemas.openxmlformats.org/officeDocument/2006/relationships/oleObject" Target="../embeddings/oleObject44.bin"/><Relationship Id="rId25" Type="http://schemas.openxmlformats.org/officeDocument/2006/relationships/oleObject" Target="../embeddings/oleObject52.bin"/><Relationship Id="rId33" Type="http://schemas.openxmlformats.org/officeDocument/2006/relationships/oleObject" Target="../embeddings/oleObject60.bin"/><Relationship Id="rId38" Type="http://schemas.openxmlformats.org/officeDocument/2006/relationships/oleObject" Target="../embeddings/oleObject65.bin"/><Relationship Id="rId46" Type="http://schemas.openxmlformats.org/officeDocument/2006/relationships/oleObject" Target="../embeddings/oleObject73.bin"/><Relationship Id="rId59" Type="http://schemas.openxmlformats.org/officeDocument/2006/relationships/hyperlink" Target="http://www.d2connect.com/projects/d2he_ui/index.html" TargetMode="External"/><Relationship Id="rId67" Type="http://schemas.openxmlformats.org/officeDocument/2006/relationships/oleObject" Target="../embeddings/oleObject89.bin"/><Relationship Id="rId20" Type="http://schemas.openxmlformats.org/officeDocument/2006/relationships/oleObject" Target="../embeddings/oleObject47.bin"/><Relationship Id="rId41" Type="http://schemas.openxmlformats.org/officeDocument/2006/relationships/oleObject" Target="../embeddings/oleObject68.bin"/><Relationship Id="rId54" Type="http://schemas.openxmlformats.org/officeDocument/2006/relationships/oleObject" Target="../embeddings/oleObject81.bin"/><Relationship Id="rId62" Type="http://schemas.openxmlformats.org/officeDocument/2006/relationships/oleObject" Target="../embeddings/oleObject86.bin"/><Relationship Id="rId1" Type="http://schemas.openxmlformats.org/officeDocument/2006/relationships/vmlDrawing" Target="../drawings/vmlDrawing32.vml"/><Relationship Id="rId6" Type="http://schemas.openxmlformats.org/officeDocument/2006/relationships/oleObject" Target="../embeddings/oleObject33.bin"/><Relationship Id="rId15" Type="http://schemas.openxmlformats.org/officeDocument/2006/relationships/oleObject" Target="../embeddings/oleObject42.bin"/><Relationship Id="rId23" Type="http://schemas.openxmlformats.org/officeDocument/2006/relationships/oleObject" Target="../embeddings/oleObject50.bin"/><Relationship Id="rId28" Type="http://schemas.openxmlformats.org/officeDocument/2006/relationships/oleObject" Target="../embeddings/oleObject55.bin"/><Relationship Id="rId36" Type="http://schemas.openxmlformats.org/officeDocument/2006/relationships/oleObject" Target="../embeddings/oleObject63.bin"/><Relationship Id="rId49" Type="http://schemas.openxmlformats.org/officeDocument/2006/relationships/oleObject" Target="../embeddings/oleObject76.bin"/><Relationship Id="rId57" Type="http://schemas.openxmlformats.org/officeDocument/2006/relationships/oleObject" Target="../embeddings/oleObject84.bin"/><Relationship Id="rId10" Type="http://schemas.openxmlformats.org/officeDocument/2006/relationships/oleObject" Target="../embeddings/oleObject37.bin"/><Relationship Id="rId31" Type="http://schemas.openxmlformats.org/officeDocument/2006/relationships/oleObject" Target="../embeddings/oleObject58.bin"/><Relationship Id="rId44" Type="http://schemas.openxmlformats.org/officeDocument/2006/relationships/oleObject" Target="../embeddings/oleObject71.bin"/><Relationship Id="rId52" Type="http://schemas.openxmlformats.org/officeDocument/2006/relationships/oleObject" Target="../embeddings/oleObject79.bin"/><Relationship Id="rId60" Type="http://schemas.openxmlformats.org/officeDocument/2006/relationships/image" Target="../media/image82.jpeg"/><Relationship Id="rId65" Type="http://schemas.openxmlformats.org/officeDocument/2006/relationships/image" Target="../media/image84.jpeg"/><Relationship Id="rId4" Type="http://schemas.openxmlformats.org/officeDocument/2006/relationships/image" Target="../media/image78.emf"/><Relationship Id="rId9" Type="http://schemas.openxmlformats.org/officeDocument/2006/relationships/oleObject" Target="../embeddings/oleObject36.bin"/><Relationship Id="rId13" Type="http://schemas.openxmlformats.org/officeDocument/2006/relationships/oleObject" Target="../embeddings/oleObject40.bin"/><Relationship Id="rId18" Type="http://schemas.openxmlformats.org/officeDocument/2006/relationships/oleObject" Target="../embeddings/oleObject45.bin"/><Relationship Id="rId39" Type="http://schemas.openxmlformats.org/officeDocument/2006/relationships/oleObject" Target="../embeddings/oleObject66.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image" Target="../media/image87.png"/><Relationship Id="rId7" Type="http://schemas.openxmlformats.org/officeDocument/2006/relationships/image" Target="../media/image89.jpeg"/><Relationship Id="rId12" Type="http://schemas.openxmlformats.org/officeDocument/2006/relationships/image" Target="../media/image91.png"/><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image" Target="../media/image78.emf"/><Relationship Id="rId11" Type="http://schemas.openxmlformats.org/officeDocument/2006/relationships/hyperlink" Target="http://www.medicare.gov/" TargetMode="External"/><Relationship Id="rId5" Type="http://schemas.openxmlformats.org/officeDocument/2006/relationships/oleObject" Target="../embeddings/oleObject90.bin"/><Relationship Id="rId10" Type="http://schemas.openxmlformats.org/officeDocument/2006/relationships/image" Target="../media/image90.jpeg"/><Relationship Id="rId4" Type="http://schemas.openxmlformats.org/officeDocument/2006/relationships/image" Target="../media/image88.png"/><Relationship Id="rId9" Type="http://schemas.openxmlformats.org/officeDocument/2006/relationships/image" Target="../media/image86.e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oleObject" Target="../embeddings/oleObject101.bin"/><Relationship Id="rId18" Type="http://schemas.openxmlformats.org/officeDocument/2006/relationships/oleObject" Target="../embeddings/oleObject106.bin"/><Relationship Id="rId26" Type="http://schemas.openxmlformats.org/officeDocument/2006/relationships/oleObject" Target="../embeddings/oleObject114.bin"/><Relationship Id="rId3" Type="http://schemas.openxmlformats.org/officeDocument/2006/relationships/oleObject" Target="../embeddings/oleObject92.bin"/><Relationship Id="rId21" Type="http://schemas.openxmlformats.org/officeDocument/2006/relationships/oleObject" Target="../embeddings/oleObject109.bin"/><Relationship Id="rId7" Type="http://schemas.openxmlformats.org/officeDocument/2006/relationships/oleObject" Target="../embeddings/oleObject95.bin"/><Relationship Id="rId12" Type="http://schemas.openxmlformats.org/officeDocument/2006/relationships/oleObject" Target="../embeddings/oleObject100.bin"/><Relationship Id="rId17" Type="http://schemas.openxmlformats.org/officeDocument/2006/relationships/oleObject" Target="../embeddings/oleObject105.bin"/><Relationship Id="rId25" Type="http://schemas.openxmlformats.org/officeDocument/2006/relationships/oleObject" Target="../embeddings/oleObject113.bin"/><Relationship Id="rId2" Type="http://schemas.openxmlformats.org/officeDocument/2006/relationships/slideLayout" Target="../slideLayouts/slideLayout12.xml"/><Relationship Id="rId16" Type="http://schemas.openxmlformats.org/officeDocument/2006/relationships/oleObject" Target="../embeddings/oleObject104.bin"/><Relationship Id="rId20" Type="http://schemas.openxmlformats.org/officeDocument/2006/relationships/oleObject" Target="../embeddings/oleObject108.bin"/><Relationship Id="rId29" Type="http://schemas.openxmlformats.org/officeDocument/2006/relationships/oleObject" Target="../embeddings/oleObject117.bin"/><Relationship Id="rId1" Type="http://schemas.openxmlformats.org/officeDocument/2006/relationships/vmlDrawing" Target="../drawings/vmlDrawing34.vml"/><Relationship Id="rId6" Type="http://schemas.openxmlformats.org/officeDocument/2006/relationships/oleObject" Target="../embeddings/oleObject94.bin"/><Relationship Id="rId11" Type="http://schemas.openxmlformats.org/officeDocument/2006/relationships/oleObject" Target="../embeddings/oleObject99.bin"/><Relationship Id="rId24" Type="http://schemas.openxmlformats.org/officeDocument/2006/relationships/oleObject" Target="../embeddings/oleObject112.bin"/><Relationship Id="rId5" Type="http://schemas.openxmlformats.org/officeDocument/2006/relationships/oleObject" Target="../embeddings/oleObject93.bin"/><Relationship Id="rId15" Type="http://schemas.openxmlformats.org/officeDocument/2006/relationships/oleObject" Target="../embeddings/oleObject103.bin"/><Relationship Id="rId23" Type="http://schemas.openxmlformats.org/officeDocument/2006/relationships/oleObject" Target="../embeddings/oleObject111.bin"/><Relationship Id="rId28" Type="http://schemas.openxmlformats.org/officeDocument/2006/relationships/oleObject" Target="../embeddings/oleObject116.bin"/><Relationship Id="rId10" Type="http://schemas.openxmlformats.org/officeDocument/2006/relationships/oleObject" Target="../embeddings/oleObject98.bin"/><Relationship Id="rId19" Type="http://schemas.openxmlformats.org/officeDocument/2006/relationships/oleObject" Target="../embeddings/oleObject107.bin"/><Relationship Id="rId4" Type="http://schemas.openxmlformats.org/officeDocument/2006/relationships/image" Target="../media/image78.emf"/><Relationship Id="rId9" Type="http://schemas.openxmlformats.org/officeDocument/2006/relationships/oleObject" Target="../embeddings/oleObject97.bin"/><Relationship Id="rId14" Type="http://schemas.openxmlformats.org/officeDocument/2006/relationships/oleObject" Target="../embeddings/oleObject102.bin"/><Relationship Id="rId22" Type="http://schemas.openxmlformats.org/officeDocument/2006/relationships/oleObject" Target="../embeddings/oleObject110.bin"/><Relationship Id="rId27" Type="http://schemas.openxmlformats.org/officeDocument/2006/relationships/oleObject" Target="../embeddings/oleObject115.bin"/><Relationship Id="rId30" Type="http://schemas.openxmlformats.org/officeDocument/2006/relationships/oleObject" Target="../embeddings/oleObject118.bin"/></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image" Target="../media/image92.jpeg"/><Relationship Id="rId1" Type="http://schemas.openxmlformats.org/officeDocument/2006/relationships/slideLayout" Target="../slideLayouts/slideLayout1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extLst>
              <p:ext uri="{D42A27DB-BD31-4B8C-83A1-F6EECF244321}">
                <p14:modId xmlns:p14="http://schemas.microsoft.com/office/powerpoint/2010/main" val="2652480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89" name="think-cell Slide" r:id="rId4" imgW="306" imgH="306" progId="TCLayout.ActiveDocument.1">
                  <p:embed/>
                </p:oleObj>
              </mc:Choice>
              <mc:Fallback>
                <p:oleObj name="think-cell Slid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1</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17,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391156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7750B2-2791-436B-B7E9-62003284FBFA}"/>
              </a:ext>
            </a:extLst>
          </p:cNvPr>
          <p:cNvSpPr>
            <a:spLocks noGrp="1"/>
          </p:cNvSpPr>
          <p:nvPr>
            <p:ph type="sldNum" sz="quarter" idx="12"/>
          </p:nvPr>
        </p:nvSpPr>
        <p:spPr/>
        <p:txBody>
          <a:bodyPr/>
          <a:lstStyle/>
          <a:p>
            <a:fld id="{8BC64C03-9EC0-4B7E-8FE4-24DBF62E63E5}" type="slidenum">
              <a:rPr lang="en-US" smtClean="0"/>
              <a:t>10</a:t>
            </a:fld>
            <a:endParaRPr lang="en-US"/>
          </a:p>
        </p:txBody>
      </p:sp>
      <p:sp>
        <p:nvSpPr>
          <p:cNvPr id="4" name="Title 3">
            <a:extLst>
              <a:ext uri="{FF2B5EF4-FFF2-40B4-BE49-F238E27FC236}">
                <a16:creationId xmlns:a16="http://schemas.microsoft.com/office/drawing/2014/main" id="{18313371-B5C9-4359-9FD3-7B499BBBC047}"/>
              </a:ext>
            </a:extLst>
          </p:cNvPr>
          <p:cNvSpPr>
            <a:spLocks noGrp="1"/>
          </p:cNvSpPr>
          <p:nvPr>
            <p:ph type="title"/>
          </p:nvPr>
        </p:nvSpPr>
        <p:spPr/>
        <p:txBody>
          <a:bodyPr/>
          <a:lstStyle/>
          <a:p>
            <a:r>
              <a:rPr lang="en-US" dirty="0"/>
              <a:t>U.S. has among the highest rates of Hospitalizations from Preventable Causes like Diabetes and Hypertension</a:t>
            </a:r>
          </a:p>
        </p:txBody>
      </p:sp>
      <p:pic>
        <p:nvPicPr>
          <p:cNvPr id="5" name="Picture 4">
            <a:extLst>
              <a:ext uri="{FF2B5EF4-FFF2-40B4-BE49-F238E27FC236}">
                <a16:creationId xmlns:a16="http://schemas.microsoft.com/office/drawing/2014/main" id="{5BF71AAC-CF3D-47D1-AABA-BD41FACDCEBB}"/>
              </a:ext>
            </a:extLst>
          </p:cNvPr>
          <p:cNvPicPr>
            <a:picLocks noChangeAspect="1"/>
          </p:cNvPicPr>
          <p:nvPr/>
        </p:nvPicPr>
        <p:blipFill>
          <a:blip r:embed="rId2"/>
          <a:stretch>
            <a:fillRect/>
          </a:stretch>
        </p:blipFill>
        <p:spPr>
          <a:xfrm>
            <a:off x="1743075" y="1234627"/>
            <a:ext cx="8229600" cy="4390961"/>
          </a:xfrm>
          <a:prstGeom prst="rect">
            <a:avLst/>
          </a:prstGeom>
        </p:spPr>
      </p:pic>
      <p:sp>
        <p:nvSpPr>
          <p:cNvPr id="6" name="Rectangle 5">
            <a:extLst>
              <a:ext uri="{FF2B5EF4-FFF2-40B4-BE49-F238E27FC236}">
                <a16:creationId xmlns:a16="http://schemas.microsoft.com/office/drawing/2014/main" id="{5973C175-4A9B-4C4F-AF25-DA84D3979F65}"/>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7563919C-73D3-4455-A5D9-593F6F55D4CD}"/>
              </a:ext>
            </a:extLst>
          </p:cNvPr>
          <p:cNvSpPr/>
          <p:nvPr/>
        </p:nvSpPr>
        <p:spPr>
          <a:xfrm>
            <a:off x="4181475" y="5648651"/>
            <a:ext cx="2790825" cy="253916"/>
          </a:xfrm>
          <a:prstGeom prst="rect">
            <a:avLst/>
          </a:prstGeom>
        </p:spPr>
        <p:txBody>
          <a:bodyPr wrap="square">
            <a:spAutoFit/>
          </a:bodyPr>
          <a:lstStyle/>
          <a:p>
            <a:r>
              <a:rPr lang="en-US" sz="1050" b="1" dirty="0">
                <a:solidFill>
                  <a:schemeClr val="accent1"/>
                </a:solidFill>
                <a:latin typeface="+mj-lt"/>
              </a:rPr>
              <a:t>Discharges per 100,000 population</a:t>
            </a:r>
          </a:p>
        </p:txBody>
      </p:sp>
    </p:spTree>
    <p:extLst>
      <p:ext uri="{BB962C8B-B14F-4D97-AF65-F5344CB8AC3E}">
        <p14:creationId xmlns:p14="http://schemas.microsoft.com/office/powerpoint/2010/main" val="312617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942F4E-898B-4BD8-A4C7-C3434985CC6F}"/>
              </a:ext>
            </a:extLst>
          </p:cNvPr>
          <p:cNvSpPr>
            <a:spLocks noGrp="1"/>
          </p:cNvSpPr>
          <p:nvPr>
            <p:ph type="sldNum" sz="quarter" idx="12"/>
          </p:nvPr>
        </p:nvSpPr>
        <p:spPr/>
        <p:txBody>
          <a:bodyPr/>
          <a:lstStyle/>
          <a:p>
            <a:fld id="{8BC64C03-9EC0-4B7E-8FE4-24DBF62E63E5}" type="slidenum">
              <a:rPr lang="en-US" smtClean="0"/>
              <a:t>11</a:t>
            </a:fld>
            <a:endParaRPr lang="en-US"/>
          </a:p>
        </p:txBody>
      </p:sp>
      <p:sp>
        <p:nvSpPr>
          <p:cNvPr id="4" name="Title 3">
            <a:extLst>
              <a:ext uri="{FF2B5EF4-FFF2-40B4-BE49-F238E27FC236}">
                <a16:creationId xmlns:a16="http://schemas.microsoft.com/office/drawing/2014/main" id="{3EF02B09-CC9F-4287-8EF5-D45B9E32E229}"/>
              </a:ext>
            </a:extLst>
          </p:cNvPr>
          <p:cNvSpPr>
            <a:spLocks noGrp="1"/>
          </p:cNvSpPr>
          <p:nvPr>
            <p:ph type="title"/>
          </p:nvPr>
        </p:nvSpPr>
        <p:spPr/>
        <p:txBody>
          <a:bodyPr/>
          <a:lstStyle/>
          <a:p>
            <a:r>
              <a:rPr lang="en-US" dirty="0"/>
              <a:t>U.S. has the highest rate of Avoidable deaths</a:t>
            </a:r>
          </a:p>
        </p:txBody>
      </p:sp>
      <p:pic>
        <p:nvPicPr>
          <p:cNvPr id="5" name="Picture 4">
            <a:extLst>
              <a:ext uri="{FF2B5EF4-FFF2-40B4-BE49-F238E27FC236}">
                <a16:creationId xmlns:a16="http://schemas.microsoft.com/office/drawing/2014/main" id="{4C62EDD0-BF1D-4649-9A7E-599D76E516DD}"/>
              </a:ext>
            </a:extLst>
          </p:cNvPr>
          <p:cNvPicPr>
            <a:picLocks noChangeAspect="1"/>
          </p:cNvPicPr>
          <p:nvPr/>
        </p:nvPicPr>
        <p:blipFill>
          <a:blip r:embed="rId2"/>
          <a:stretch>
            <a:fillRect/>
          </a:stretch>
        </p:blipFill>
        <p:spPr>
          <a:xfrm>
            <a:off x="1381125" y="1173055"/>
            <a:ext cx="8143875" cy="4195746"/>
          </a:xfrm>
          <a:prstGeom prst="rect">
            <a:avLst/>
          </a:prstGeom>
        </p:spPr>
      </p:pic>
      <p:sp>
        <p:nvSpPr>
          <p:cNvPr id="6" name="Rectangle 5">
            <a:extLst>
              <a:ext uri="{FF2B5EF4-FFF2-40B4-BE49-F238E27FC236}">
                <a16:creationId xmlns:a16="http://schemas.microsoft.com/office/drawing/2014/main" id="{5A54AE95-DD30-4E40-AFDB-0623B97B8711}"/>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1847BFCD-EBC5-4D56-A556-F018264D2BDD}"/>
              </a:ext>
            </a:extLst>
          </p:cNvPr>
          <p:cNvSpPr/>
          <p:nvPr/>
        </p:nvSpPr>
        <p:spPr>
          <a:xfrm>
            <a:off x="4181475" y="5648651"/>
            <a:ext cx="2390775" cy="253916"/>
          </a:xfrm>
          <a:prstGeom prst="rect">
            <a:avLst/>
          </a:prstGeom>
        </p:spPr>
        <p:txBody>
          <a:bodyPr wrap="square">
            <a:spAutoFit/>
          </a:bodyPr>
          <a:lstStyle/>
          <a:p>
            <a:r>
              <a:rPr lang="en-US" sz="1050" b="1" dirty="0">
                <a:solidFill>
                  <a:schemeClr val="accent1"/>
                </a:solidFill>
                <a:latin typeface="+mj-lt"/>
              </a:rPr>
              <a:t>Deaths per 100,000 population</a:t>
            </a:r>
          </a:p>
        </p:txBody>
      </p:sp>
    </p:spTree>
    <p:extLst>
      <p:ext uri="{BB962C8B-B14F-4D97-AF65-F5344CB8AC3E}">
        <p14:creationId xmlns:p14="http://schemas.microsoft.com/office/powerpoint/2010/main" val="253993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2FA7C0F-BD3B-43FC-9A54-D0587123166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58"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92FA7C0F-BD3B-43FC-9A54-D058712316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71D193A1-AAED-2442-9E0A-9F9EAFD4ED07}"/>
              </a:ext>
            </a:extLst>
          </p:cNvPr>
          <p:cNvSpPr>
            <a:spLocks noGrp="1"/>
          </p:cNvSpPr>
          <p:nvPr>
            <p:ph type="ctrTitle"/>
          </p:nvPr>
        </p:nvSpPr>
        <p:spPr>
          <a:xfrm>
            <a:off x="458725" y="1668914"/>
            <a:ext cx="10075925" cy="1253627"/>
          </a:xfrm>
        </p:spPr>
        <p:txBody>
          <a:bodyPr/>
          <a:lstStyle/>
          <a:p>
            <a:r>
              <a:rPr lang="en-US" dirty="0"/>
              <a:t>Introduction to the U.S. Healthcare System</a:t>
            </a:r>
          </a:p>
        </p:txBody>
      </p:sp>
      <p:sp>
        <p:nvSpPr>
          <p:cNvPr id="7" name="Subtitle 6">
            <a:extLst>
              <a:ext uri="{FF2B5EF4-FFF2-40B4-BE49-F238E27FC236}">
                <a16:creationId xmlns:a16="http://schemas.microsoft.com/office/drawing/2014/main" id="{E4DE64CA-492C-E047-B5D7-0E54F3843616}"/>
              </a:ext>
            </a:extLst>
          </p:cNvPr>
          <p:cNvSpPr>
            <a:spLocks noGrp="1"/>
          </p:cNvSpPr>
          <p:nvPr>
            <p:ph type="subTitle" idx="1"/>
          </p:nvPr>
        </p:nvSpPr>
        <p:spPr>
          <a:xfrm>
            <a:off x="601600" y="5207879"/>
            <a:ext cx="3532249" cy="945272"/>
          </a:xfrm>
        </p:spPr>
        <p:txBody>
          <a:bodyPr/>
          <a:lstStyle/>
          <a:p>
            <a:r>
              <a:rPr lang="en-US" sz="1800" dirty="0"/>
              <a:t>Reference: </a:t>
            </a:r>
            <a:r>
              <a:rPr lang="en-US" sz="1200" b="1" i="1" dirty="0"/>
              <a:t>https://www.khanacademy.org/partner-content/brookings-institution/introduction-to-healthcare</a:t>
            </a:r>
          </a:p>
        </p:txBody>
      </p:sp>
    </p:spTree>
    <p:extLst>
      <p:ext uri="{BB962C8B-B14F-4D97-AF65-F5344CB8AC3E}">
        <p14:creationId xmlns:p14="http://schemas.microsoft.com/office/powerpoint/2010/main" val="125580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13</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U.S. Healthcare System Overview: Market Players</a:t>
            </a:r>
          </a:p>
        </p:txBody>
      </p:sp>
      <p:pic>
        <p:nvPicPr>
          <p:cNvPr id="5" name="Picture 4">
            <a:hlinkClick r:id="rId2"/>
            <a:extLst>
              <a:ext uri="{FF2B5EF4-FFF2-40B4-BE49-F238E27FC236}">
                <a16:creationId xmlns:a16="http://schemas.microsoft.com/office/drawing/2014/main" id="{4277718A-520E-42A8-927C-71431FF5AE0F}"/>
              </a:ext>
            </a:extLst>
          </p:cNvPr>
          <p:cNvPicPr>
            <a:picLocks noChangeAspect="1"/>
          </p:cNvPicPr>
          <p:nvPr/>
        </p:nvPicPr>
        <p:blipFill>
          <a:blip r:embed="rId3"/>
          <a:stretch>
            <a:fillRect/>
          </a:stretch>
        </p:blipFill>
        <p:spPr>
          <a:xfrm>
            <a:off x="1536112" y="1362075"/>
            <a:ext cx="8703264" cy="4772026"/>
          </a:xfrm>
          <a:prstGeom prst="rect">
            <a:avLst/>
          </a:prstGeom>
        </p:spPr>
      </p:pic>
    </p:spTree>
    <p:extLst>
      <p:ext uri="{BB962C8B-B14F-4D97-AF65-F5344CB8AC3E}">
        <p14:creationId xmlns:p14="http://schemas.microsoft.com/office/powerpoint/2010/main" val="3695088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942F4E-898B-4BD8-A4C7-C3434985CC6F}"/>
              </a:ext>
            </a:extLst>
          </p:cNvPr>
          <p:cNvSpPr>
            <a:spLocks noGrp="1"/>
          </p:cNvSpPr>
          <p:nvPr>
            <p:ph type="sldNum" sz="quarter" idx="12"/>
          </p:nvPr>
        </p:nvSpPr>
        <p:spPr/>
        <p:txBody>
          <a:bodyPr/>
          <a:lstStyle/>
          <a:p>
            <a:fld id="{8BC64C03-9EC0-4B7E-8FE4-24DBF62E63E5}" type="slidenum">
              <a:rPr lang="en-US" smtClean="0"/>
              <a:t>14</a:t>
            </a:fld>
            <a:endParaRPr lang="en-US"/>
          </a:p>
        </p:txBody>
      </p:sp>
      <p:sp>
        <p:nvSpPr>
          <p:cNvPr id="4" name="Title 3">
            <a:extLst>
              <a:ext uri="{FF2B5EF4-FFF2-40B4-BE49-F238E27FC236}">
                <a16:creationId xmlns:a16="http://schemas.microsoft.com/office/drawing/2014/main" id="{3EF02B09-CC9F-4287-8EF5-D45B9E32E229}"/>
              </a:ext>
            </a:extLst>
          </p:cNvPr>
          <p:cNvSpPr>
            <a:spLocks noGrp="1"/>
          </p:cNvSpPr>
          <p:nvPr>
            <p:ph type="title"/>
          </p:nvPr>
        </p:nvSpPr>
        <p:spPr/>
        <p:txBody>
          <a:bodyPr/>
          <a:lstStyle/>
          <a:p>
            <a:r>
              <a:rPr lang="en-US" dirty="0"/>
              <a:t>U.S. Healthcare System: Introduction and complexity</a:t>
            </a:r>
          </a:p>
        </p:txBody>
      </p:sp>
      <p:pic>
        <p:nvPicPr>
          <p:cNvPr id="8" name="Picture 7">
            <a:hlinkClick r:id="rId2"/>
            <a:extLst>
              <a:ext uri="{FF2B5EF4-FFF2-40B4-BE49-F238E27FC236}">
                <a16:creationId xmlns:a16="http://schemas.microsoft.com/office/drawing/2014/main" id="{2A1DCB93-2B6D-4DD0-A6CB-AAE1BE2F15D6}"/>
              </a:ext>
            </a:extLst>
          </p:cNvPr>
          <p:cNvPicPr>
            <a:picLocks noChangeAspect="1"/>
          </p:cNvPicPr>
          <p:nvPr/>
        </p:nvPicPr>
        <p:blipFill>
          <a:blip r:embed="rId3"/>
          <a:stretch>
            <a:fillRect/>
          </a:stretch>
        </p:blipFill>
        <p:spPr>
          <a:xfrm>
            <a:off x="860746" y="1203198"/>
            <a:ext cx="9473879" cy="5024261"/>
          </a:xfrm>
          <a:prstGeom prst="rect">
            <a:avLst/>
          </a:prstGeom>
        </p:spPr>
      </p:pic>
    </p:spTree>
    <p:extLst>
      <p:ext uri="{BB962C8B-B14F-4D97-AF65-F5344CB8AC3E}">
        <p14:creationId xmlns:p14="http://schemas.microsoft.com/office/powerpoint/2010/main" val="3978124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15</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r>
              <a:rPr lang="en-US" dirty="0"/>
              <a:t>1. Based on the learnings in Day 1 session, summarize your understanding on why US healthcare is complex and how patient gets the medical facilities/treatment in US Healthcare System, what are the major players of the US healthcare market involved in providing the medical as well as financial(insurance) services. Write concisely in 1000 words.</a:t>
            </a:r>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1.</a:t>
            </a:r>
          </a:p>
        </p:txBody>
      </p:sp>
    </p:spTree>
    <p:extLst>
      <p:ext uri="{BB962C8B-B14F-4D97-AF65-F5344CB8AC3E}">
        <p14:creationId xmlns:p14="http://schemas.microsoft.com/office/powerpoint/2010/main" val="95725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76"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3B4E202D-201A-4123-B0D5-E23D7E2476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2</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18,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709369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17</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How Does Healthcare Work</a:t>
            </a:r>
          </a:p>
        </p:txBody>
      </p:sp>
      <p:pic>
        <p:nvPicPr>
          <p:cNvPr id="7" name="Content Placeholder 22" descr="NIF_018C.jpg">
            <a:extLst>
              <a:ext uri="{FF2B5EF4-FFF2-40B4-BE49-F238E27FC236}">
                <a16:creationId xmlns:a16="http://schemas.microsoft.com/office/drawing/2014/main" id="{6CD17087-DFA8-4137-A5C6-971F2F6DB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915" y="4716463"/>
            <a:ext cx="1371600" cy="1689100"/>
          </a:xfrm>
          <a:prstGeom prst="rect">
            <a:avLst/>
          </a:prstGeom>
        </p:spPr>
      </p:pic>
      <p:pic>
        <p:nvPicPr>
          <p:cNvPr id="8" name="Picture 4" descr="j0249112">
            <a:extLst>
              <a:ext uri="{FF2B5EF4-FFF2-40B4-BE49-F238E27FC236}">
                <a16:creationId xmlns:a16="http://schemas.microsoft.com/office/drawing/2014/main" id="{23B7D92F-8E65-4441-8E44-2ED75E74EF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5715" y="1549400"/>
            <a:ext cx="2078038"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u16497653.jpg">
            <a:extLst>
              <a:ext uri="{FF2B5EF4-FFF2-40B4-BE49-F238E27FC236}">
                <a16:creationId xmlns:a16="http://schemas.microsoft.com/office/drawing/2014/main" id="{74B4F961-6E76-4D7E-B8F9-0475D97E8B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2165" y="1524000"/>
            <a:ext cx="2054225"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 descr="NER_057.jpg">
            <a:extLst>
              <a:ext uri="{FF2B5EF4-FFF2-40B4-BE49-F238E27FC236}">
                <a16:creationId xmlns:a16="http://schemas.microsoft.com/office/drawing/2014/main" id="{8EF820A2-4C4B-4ED0-AE28-FBE843C58E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27865" y="1143000"/>
            <a:ext cx="1619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23">
            <a:extLst>
              <a:ext uri="{FF2B5EF4-FFF2-40B4-BE49-F238E27FC236}">
                <a16:creationId xmlns:a16="http://schemas.microsoft.com/office/drawing/2014/main" id="{EC03D569-F442-467A-9251-A4E1C9A8F987}"/>
              </a:ext>
            </a:extLst>
          </p:cNvPr>
          <p:cNvCxnSpPr>
            <a:cxnSpLocks noChangeShapeType="1"/>
          </p:cNvCxnSpPr>
          <p:nvPr/>
        </p:nvCxnSpPr>
        <p:spPr bwMode="auto">
          <a:xfrm>
            <a:off x="6971880" y="2096293"/>
            <a:ext cx="5334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2" name="Straight Arrow Connector 25">
            <a:extLst>
              <a:ext uri="{FF2B5EF4-FFF2-40B4-BE49-F238E27FC236}">
                <a16:creationId xmlns:a16="http://schemas.microsoft.com/office/drawing/2014/main" id="{F44EE0E5-161E-43D0-B449-291435D27917}"/>
              </a:ext>
            </a:extLst>
          </p:cNvPr>
          <p:cNvCxnSpPr>
            <a:cxnSpLocks noChangeShapeType="1"/>
          </p:cNvCxnSpPr>
          <p:nvPr/>
        </p:nvCxnSpPr>
        <p:spPr bwMode="auto">
          <a:xfrm rot="5400000">
            <a:off x="9055728" y="3351212"/>
            <a:ext cx="76200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27">
            <a:extLst>
              <a:ext uri="{FF2B5EF4-FFF2-40B4-BE49-F238E27FC236}">
                <a16:creationId xmlns:a16="http://schemas.microsoft.com/office/drawing/2014/main" id="{5A5F2CA6-FE2E-46C3-95DE-8F8AAC07EB1B}"/>
              </a:ext>
            </a:extLst>
          </p:cNvPr>
          <p:cNvCxnSpPr>
            <a:cxnSpLocks noChangeShapeType="1"/>
          </p:cNvCxnSpPr>
          <p:nvPr/>
        </p:nvCxnSpPr>
        <p:spPr bwMode="auto">
          <a:xfrm rot="10800000">
            <a:off x="5475915" y="5791200"/>
            <a:ext cx="26670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31">
            <a:extLst>
              <a:ext uri="{FF2B5EF4-FFF2-40B4-BE49-F238E27FC236}">
                <a16:creationId xmlns:a16="http://schemas.microsoft.com/office/drawing/2014/main" id="{94500725-435E-41D8-8F8C-D62D94796E72}"/>
              </a:ext>
            </a:extLst>
          </p:cNvPr>
          <p:cNvCxnSpPr>
            <a:cxnSpLocks noChangeShapeType="1"/>
          </p:cNvCxnSpPr>
          <p:nvPr/>
        </p:nvCxnSpPr>
        <p:spPr bwMode="auto">
          <a:xfrm>
            <a:off x="4028115" y="2252663"/>
            <a:ext cx="609600" cy="1587"/>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15" name="Picture 32" descr="u14985999.jpg">
            <a:extLst>
              <a:ext uri="{FF2B5EF4-FFF2-40B4-BE49-F238E27FC236}">
                <a16:creationId xmlns:a16="http://schemas.microsoft.com/office/drawing/2014/main" id="{D71E81D6-FD95-4301-A6E8-3E8AE27374A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81065" y="4629150"/>
            <a:ext cx="14668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http://th4.photobucket.com/albums/y120/kenalice/Vintage%20family/th_1981ColesbabyKMC.jpg">
            <a:extLst>
              <a:ext uri="{FF2B5EF4-FFF2-40B4-BE49-F238E27FC236}">
                <a16:creationId xmlns:a16="http://schemas.microsoft.com/office/drawing/2014/main" id="{44ACF15B-AF14-40CB-A1F5-4EB49ADFB9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865" y="25908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31">
            <a:extLst>
              <a:ext uri="{FF2B5EF4-FFF2-40B4-BE49-F238E27FC236}">
                <a16:creationId xmlns:a16="http://schemas.microsoft.com/office/drawing/2014/main" id="{08997F5D-ADFB-43DD-87BC-4D1623E7A08B}"/>
              </a:ext>
            </a:extLst>
          </p:cNvPr>
          <p:cNvCxnSpPr>
            <a:cxnSpLocks noChangeShapeType="1"/>
          </p:cNvCxnSpPr>
          <p:nvPr/>
        </p:nvCxnSpPr>
        <p:spPr bwMode="auto">
          <a:xfrm flipV="1">
            <a:off x="3701090" y="2252663"/>
            <a:ext cx="1035050" cy="838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31">
            <a:extLst>
              <a:ext uri="{FF2B5EF4-FFF2-40B4-BE49-F238E27FC236}">
                <a16:creationId xmlns:a16="http://schemas.microsoft.com/office/drawing/2014/main" id="{443B44EC-8470-4054-85D6-1DC6AAAFA6E4}"/>
              </a:ext>
            </a:extLst>
          </p:cNvPr>
          <p:cNvCxnSpPr>
            <a:cxnSpLocks noChangeShapeType="1"/>
          </p:cNvCxnSpPr>
          <p:nvPr/>
        </p:nvCxnSpPr>
        <p:spPr bwMode="auto">
          <a:xfrm flipV="1">
            <a:off x="4898065" y="4267200"/>
            <a:ext cx="1035050" cy="838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19" name="Picture 5">
            <a:extLst>
              <a:ext uri="{FF2B5EF4-FFF2-40B4-BE49-F238E27FC236}">
                <a16:creationId xmlns:a16="http://schemas.microsoft.com/office/drawing/2014/main" id="{E0D10625-E612-4A72-ACCA-ED96D556EE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5990" y="2590800"/>
            <a:ext cx="20669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980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18</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How Does Healthcare Work</a:t>
            </a:r>
          </a:p>
        </p:txBody>
      </p:sp>
      <p:pic>
        <p:nvPicPr>
          <p:cNvPr id="20" name="Picture 2" descr="C:\Documents and Settings\ssangaraula\Desktop\Training\healthcare\1 - flow of a claim.bmp">
            <a:extLst>
              <a:ext uri="{FF2B5EF4-FFF2-40B4-BE49-F238E27FC236}">
                <a16:creationId xmlns:a16="http://schemas.microsoft.com/office/drawing/2014/main" id="{18B1B0EB-E41D-43EC-9F4A-B733802F3C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58"/>
          <a:stretch/>
        </p:blipFill>
        <p:spPr bwMode="auto">
          <a:xfrm>
            <a:off x="2088118" y="992362"/>
            <a:ext cx="7433388" cy="54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6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19</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Sample Insurance Cards</a:t>
            </a:r>
          </a:p>
        </p:txBody>
      </p:sp>
      <p:pic>
        <p:nvPicPr>
          <p:cNvPr id="8" name="Picture 7" descr="Text&#10;&#10;Description automatically generated">
            <a:extLst>
              <a:ext uri="{FF2B5EF4-FFF2-40B4-BE49-F238E27FC236}">
                <a16:creationId xmlns:a16="http://schemas.microsoft.com/office/drawing/2014/main" id="{CEEF6B33-8E93-4CCC-9054-96DA97BBF0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621" y="1205750"/>
            <a:ext cx="3031921" cy="5170016"/>
          </a:xfrm>
          <a:prstGeom prst="rect">
            <a:avLst/>
          </a:prstGeom>
        </p:spPr>
      </p:pic>
      <p:pic>
        <p:nvPicPr>
          <p:cNvPr id="10" name="Picture 9" descr="Text&#10;&#10;Description automatically generated">
            <a:extLst>
              <a:ext uri="{FF2B5EF4-FFF2-40B4-BE49-F238E27FC236}">
                <a16:creationId xmlns:a16="http://schemas.microsoft.com/office/drawing/2014/main" id="{E26D2BBD-44C2-42A3-91FE-027709E61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991" y="922617"/>
            <a:ext cx="3200400" cy="5453149"/>
          </a:xfrm>
          <a:prstGeom prst="rect">
            <a:avLst/>
          </a:prstGeom>
        </p:spPr>
      </p:pic>
    </p:spTree>
    <p:extLst>
      <p:ext uri="{BB962C8B-B14F-4D97-AF65-F5344CB8AC3E}">
        <p14:creationId xmlns:p14="http://schemas.microsoft.com/office/powerpoint/2010/main" val="919002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2FA7C0F-BD3B-43FC-9A54-D0587123166E}"/>
              </a:ext>
            </a:extLst>
          </p:cNvPr>
          <p:cNvGraphicFramePr>
            <a:graphicFrameLocks noChangeAspect="1"/>
          </p:cNvGraphicFramePr>
          <p:nvPr>
            <p:custDataLst>
              <p:tags r:id="rId2"/>
            </p:custDataLst>
            <p:extLst>
              <p:ext uri="{D42A27DB-BD31-4B8C-83A1-F6EECF244321}">
                <p14:modId xmlns:p14="http://schemas.microsoft.com/office/powerpoint/2010/main" val="2869714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14" name="think-cell Slide" r:id="rId4" imgW="306" imgH="306" progId="TCLayout.ActiveDocument.1">
                  <p:embed/>
                </p:oleObj>
              </mc:Choice>
              <mc:Fallback>
                <p:oleObj name="think-cell Slid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71D193A1-AAED-2442-9E0A-9F9EAFD4ED07}"/>
              </a:ext>
            </a:extLst>
          </p:cNvPr>
          <p:cNvSpPr>
            <a:spLocks noGrp="1"/>
          </p:cNvSpPr>
          <p:nvPr>
            <p:ph type="ctrTitle"/>
          </p:nvPr>
        </p:nvSpPr>
        <p:spPr>
          <a:xfrm>
            <a:off x="458725" y="1668914"/>
            <a:ext cx="7072233" cy="1253627"/>
          </a:xfrm>
        </p:spPr>
        <p:txBody>
          <a:bodyPr/>
          <a:lstStyle/>
          <a:p>
            <a:r>
              <a:rPr lang="en-US" dirty="0"/>
              <a:t>US Healthcare from a Global Perspective</a:t>
            </a:r>
          </a:p>
        </p:txBody>
      </p:sp>
      <p:sp>
        <p:nvSpPr>
          <p:cNvPr id="7" name="Subtitle 6">
            <a:extLst>
              <a:ext uri="{FF2B5EF4-FFF2-40B4-BE49-F238E27FC236}">
                <a16:creationId xmlns:a16="http://schemas.microsoft.com/office/drawing/2014/main" id="{E4DE64CA-492C-E047-B5D7-0E54F3843616}"/>
              </a:ext>
            </a:extLst>
          </p:cNvPr>
          <p:cNvSpPr>
            <a:spLocks noGrp="1"/>
          </p:cNvSpPr>
          <p:nvPr>
            <p:ph type="subTitle" idx="1"/>
          </p:nvPr>
        </p:nvSpPr>
        <p:spPr>
          <a:xfrm>
            <a:off x="601600" y="5207879"/>
            <a:ext cx="3532249" cy="945272"/>
          </a:xfrm>
        </p:spPr>
        <p:txBody>
          <a:bodyPr/>
          <a:lstStyle/>
          <a:p>
            <a:r>
              <a:rPr lang="en-US" sz="1800" dirty="0"/>
              <a:t>Reference: </a:t>
            </a:r>
            <a:r>
              <a:rPr lang="en-US" sz="1200" b="1" i="1" dirty="0"/>
              <a:t>https://www.commonwealthfund.org/publications/issue-briefs/2020/jan/us-health-care-global-perspective-2019</a:t>
            </a:r>
          </a:p>
        </p:txBody>
      </p:sp>
      <p:sp>
        <p:nvSpPr>
          <p:cNvPr id="3" name="Rectangle 2">
            <a:extLst>
              <a:ext uri="{FF2B5EF4-FFF2-40B4-BE49-F238E27FC236}">
                <a16:creationId xmlns:a16="http://schemas.microsoft.com/office/drawing/2014/main" id="{9BDBFD8E-645E-454E-80B1-FB15086C98CA}"/>
              </a:ext>
            </a:extLst>
          </p:cNvPr>
          <p:cNvSpPr/>
          <p:nvPr/>
        </p:nvSpPr>
        <p:spPr>
          <a:xfrm>
            <a:off x="2695074" y="3196796"/>
            <a:ext cx="7072232" cy="1200329"/>
          </a:xfrm>
          <a:prstGeom prst="rect">
            <a:avLst/>
          </a:prstGeom>
        </p:spPr>
        <p:txBody>
          <a:bodyPr wrap="square">
            <a:spAutoFit/>
          </a:bodyPr>
          <a:lstStyle/>
          <a:p>
            <a:r>
              <a:rPr lang="en-US" dirty="0">
                <a:solidFill>
                  <a:schemeClr val="accent1"/>
                </a:solidFill>
                <a:latin typeface="+mj-lt"/>
              </a:rPr>
              <a:t>Analysis highlights in a series of </a:t>
            </a:r>
            <a:r>
              <a:rPr lang="en-US" dirty="0" err="1">
                <a:solidFill>
                  <a:schemeClr val="accent1"/>
                </a:solidFill>
                <a:latin typeface="+mj-lt"/>
              </a:rPr>
              <a:t>Commonweath</a:t>
            </a:r>
            <a:r>
              <a:rPr lang="en-US" dirty="0">
                <a:solidFill>
                  <a:schemeClr val="accent1"/>
                </a:solidFill>
                <a:latin typeface="+mj-lt"/>
              </a:rPr>
              <a:t> Fund cross-national comparisons that uses health data from the Organization for Economic Co-operation and Development (OECD) to access US Healthcare System</a:t>
            </a:r>
          </a:p>
        </p:txBody>
      </p:sp>
    </p:spTree>
    <p:extLst>
      <p:ext uri="{BB962C8B-B14F-4D97-AF65-F5344CB8AC3E}">
        <p14:creationId xmlns:p14="http://schemas.microsoft.com/office/powerpoint/2010/main" val="2720740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20</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a:xfrm>
            <a:off x="457200" y="1396473"/>
            <a:ext cx="11277600" cy="4933887"/>
          </a:xfrm>
        </p:spPr>
        <p:txBody>
          <a:bodyPr/>
          <a:lstStyle/>
          <a:p>
            <a:pPr marL="342900" indent="-342900">
              <a:buAutoNum type="arabicPeriod"/>
            </a:pPr>
            <a:r>
              <a:rPr lang="en-US" dirty="0"/>
              <a:t>Out of Pocket Payment: </a:t>
            </a:r>
            <a:r>
              <a:rPr lang="en-US" b="1" dirty="0"/>
              <a:t>Payment is directly made from Patient to Provider.</a:t>
            </a:r>
            <a:br>
              <a:rPr lang="en-US" b="1" dirty="0"/>
            </a:br>
            <a:br>
              <a:rPr lang="en-US" b="1" dirty="0"/>
            </a:br>
            <a:br>
              <a:rPr lang="en-US" b="1" dirty="0"/>
            </a:br>
            <a:br>
              <a:rPr lang="en-US" b="1" dirty="0"/>
            </a:br>
            <a:endParaRPr lang="en-US" b="1" dirty="0"/>
          </a:p>
          <a:p>
            <a:pPr marL="342900" indent="-342900">
              <a:buFont typeface="Arial"/>
              <a:buAutoNum type="arabicPeriod"/>
            </a:pPr>
            <a:r>
              <a:rPr lang="en-US" dirty="0"/>
              <a:t>Individual Private Insurance(Private Non Group): </a:t>
            </a:r>
            <a:r>
              <a:rPr lang="en-US" b="1" dirty="0"/>
              <a:t>A third party, the insurance plan (Health Plan) is added, dividing payment into a financing component and a reimbursement component.</a:t>
            </a:r>
            <a:br>
              <a:rPr lang="en-US" b="1" dirty="0"/>
            </a:br>
            <a:br>
              <a:rPr lang="en-US" b="1" dirty="0"/>
            </a:br>
            <a:br>
              <a:rPr lang="en-US" b="1" dirty="0"/>
            </a:br>
            <a:endParaRPr lang="en-US" b="1" dirty="0"/>
          </a:p>
          <a:p>
            <a:pPr marL="342900" indent="-342900">
              <a:buFont typeface="Arial"/>
              <a:buAutoNum type="arabicPeriod"/>
            </a:pPr>
            <a:r>
              <a:rPr lang="en-US" dirty="0" err="1"/>
              <a:t>EmployerBased</a:t>
            </a:r>
            <a:r>
              <a:rPr lang="en-US" dirty="0"/>
              <a:t> Private Insurance (Group Insurance): </a:t>
            </a:r>
            <a:r>
              <a:rPr lang="en-US" b="1" dirty="0"/>
              <a:t>Employers pay some or all of health insurance premiums to the health plan on behalf of the employee.</a:t>
            </a:r>
            <a:endParaRPr lang="en-US" dirty="0"/>
          </a:p>
          <a:p>
            <a:pPr marL="342900" indent="-342900">
              <a:buAutoNum type="arabicPeriod"/>
            </a:pPr>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Ways of Paying for Healthcare in the US</a:t>
            </a:r>
          </a:p>
        </p:txBody>
      </p:sp>
      <p:pic>
        <p:nvPicPr>
          <p:cNvPr id="5" name="Picture 2">
            <a:extLst>
              <a:ext uri="{FF2B5EF4-FFF2-40B4-BE49-F238E27FC236}">
                <a16:creationId xmlns:a16="http://schemas.microsoft.com/office/drawing/2014/main" id="{D236305F-6BDD-49E1-B1D7-9C4BE04DD6AB}"/>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57661" t="29338" r="19337" b="57283"/>
          <a:stretch>
            <a:fillRect/>
          </a:stretch>
        </p:blipFill>
        <p:spPr bwMode="auto">
          <a:xfrm>
            <a:off x="2273802" y="1829206"/>
            <a:ext cx="4288923" cy="99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FD9A0481-7D7F-4ECC-98F2-63A54D6D38C3}"/>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l="56169" t="35400" r="20338" b="51219"/>
          <a:stretch>
            <a:fillRect/>
          </a:stretch>
        </p:blipFill>
        <p:spPr bwMode="auto">
          <a:xfrm>
            <a:off x="2330952" y="3534010"/>
            <a:ext cx="4384173" cy="9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A3BB67C1-9727-4906-86B8-95D630185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6667" t="32887" r="20354" b="53624"/>
          <a:stretch>
            <a:fillRect/>
          </a:stretch>
        </p:blipFill>
        <p:spPr bwMode="auto">
          <a:xfrm>
            <a:off x="2355850" y="5279626"/>
            <a:ext cx="4483100" cy="105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484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21</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endParaRPr lang="en-US" b="1" dirty="0"/>
          </a:p>
          <a:p>
            <a:pPr marL="342900" indent="-342900">
              <a:buFont typeface="+mj-lt"/>
              <a:buAutoNum type="arabicPeriod" startAt="4"/>
            </a:pPr>
            <a:r>
              <a:rPr lang="en-US" dirty="0"/>
              <a:t>Government Insurance: </a:t>
            </a:r>
            <a:r>
              <a:rPr lang="en-US" b="1" dirty="0"/>
              <a:t>Government plans are funded by tax dollars and only certain individuals are allowed to receive benefits. Medicare and Medicaid are two types of government plans.</a:t>
            </a:r>
            <a:endParaRPr lang="en-US" dirty="0"/>
          </a:p>
          <a:p>
            <a:pPr marL="342900" indent="-342900">
              <a:buAutoNum type="arabicPeriod" startAt="4"/>
            </a:pPr>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Ways of Paying for Healthcare in the US</a:t>
            </a:r>
          </a:p>
        </p:txBody>
      </p:sp>
      <p:pic>
        <p:nvPicPr>
          <p:cNvPr id="8" name="Picture 3">
            <a:extLst>
              <a:ext uri="{FF2B5EF4-FFF2-40B4-BE49-F238E27FC236}">
                <a16:creationId xmlns:a16="http://schemas.microsoft.com/office/drawing/2014/main" id="{E537632A-A6F4-46A3-8F9A-F559B5562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891" t="16966" r="21008" b="35298"/>
          <a:stretch>
            <a:fillRect/>
          </a:stretch>
        </p:blipFill>
        <p:spPr bwMode="auto">
          <a:xfrm>
            <a:off x="3619500" y="2317751"/>
            <a:ext cx="4848225" cy="400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956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99"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Private Health Insurance</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22</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ln>
            <a:solidFill>
              <a:schemeClr val="tx1"/>
            </a:solidFill>
          </a:ln>
        </p:spPr>
        <p:txBody>
          <a:bodyPr/>
          <a:lstStyle/>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Group (Employer) Health Insurance</a:t>
            </a:r>
          </a:p>
          <a:p>
            <a:r>
              <a:rPr lang="en-US" altLang="en-US" b="1"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Employers often pay for a part of their employee’s insurance</a:t>
            </a:r>
          </a:p>
          <a:p>
            <a:pPr marL="519113" lvl="1" indent="-285750"/>
            <a:r>
              <a:rPr lang="en-US" b="1" dirty="0"/>
              <a:t>Fully Insured</a:t>
            </a:r>
          </a:p>
          <a:p>
            <a:pPr marL="519113" lvl="1" indent="-285750"/>
            <a:r>
              <a:rPr lang="en-US" b="1" dirty="0"/>
              <a:t>Self Insured</a:t>
            </a:r>
          </a:p>
        </p:txBody>
      </p:sp>
      <p:sp>
        <p:nvSpPr>
          <p:cNvPr id="7" name="Text Placeholder 6">
            <a:extLst>
              <a:ext uri="{FF2B5EF4-FFF2-40B4-BE49-F238E27FC236}">
                <a16:creationId xmlns:a16="http://schemas.microsoft.com/office/drawing/2014/main" id="{76A2579F-34B5-F44D-8387-1F6338E7C8C4}"/>
              </a:ext>
            </a:extLst>
          </p:cNvPr>
          <p:cNvSpPr>
            <a:spLocks noGrp="1"/>
          </p:cNvSpPr>
          <p:nvPr>
            <p:ph type="body" sz="quarter" idx="4294967295"/>
          </p:nvPr>
        </p:nvSpPr>
        <p:spPr>
          <a:xfrm>
            <a:off x="6193973" y="1396473"/>
            <a:ext cx="5540828" cy="4780491"/>
          </a:xfrm>
          <a:ln>
            <a:solidFill>
              <a:schemeClr val="tx1"/>
            </a:solidFill>
          </a:ln>
        </p:spPr>
        <p:txBody>
          <a:bodyPr/>
          <a:lstStyle/>
          <a:p>
            <a:pPr marL="285750" indent="-285750">
              <a:buFont typeface="Arial" panose="020B0604020202020204" pitchFamily="34" charset="0"/>
              <a:buChar char="•"/>
            </a:pPr>
            <a:r>
              <a:rPr lang="en-US" dirty="0"/>
              <a:t>Individuals</a:t>
            </a:r>
          </a:p>
          <a:p>
            <a:r>
              <a:rPr lang="en-US" dirty="0"/>
              <a:t>	</a:t>
            </a:r>
            <a:r>
              <a:rPr lang="en-US" dirty="0">
                <a:latin typeface="Times New Roman" panose="02020603050405020304" pitchFamily="18" charset="0"/>
                <a:cs typeface="Times New Roman" panose="02020603050405020304" pitchFamily="18" charset="0"/>
              </a:rPr>
              <a:t>Individuals can buy health insurance directly from health insurance plan</a:t>
            </a:r>
          </a:p>
        </p:txBody>
      </p:sp>
      <p:pic>
        <p:nvPicPr>
          <p:cNvPr id="8" name="Picture 9" descr="j0202496">
            <a:extLst>
              <a:ext uri="{FF2B5EF4-FFF2-40B4-BE49-F238E27FC236}">
                <a16:creationId xmlns:a16="http://schemas.microsoft.com/office/drawing/2014/main" id="{4AE6EC86-4E55-40D0-BCEB-AB66828F56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0390" y="2543175"/>
            <a:ext cx="2873574"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a:extLst>
              <a:ext uri="{FF2B5EF4-FFF2-40B4-BE49-F238E27FC236}">
                <a16:creationId xmlns:a16="http://schemas.microsoft.com/office/drawing/2014/main" id="{6EF3B756-16B9-4391-81E0-18B8E6DB52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4387" y="2643187"/>
            <a:ext cx="2132238" cy="2335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439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23</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Private Health Insurance</a:t>
            </a:r>
          </a:p>
        </p:txBody>
      </p:sp>
      <p:pic>
        <p:nvPicPr>
          <p:cNvPr id="3" name="Picture 2">
            <a:hlinkClick r:id="rId2"/>
            <a:extLst>
              <a:ext uri="{FF2B5EF4-FFF2-40B4-BE49-F238E27FC236}">
                <a16:creationId xmlns:a16="http://schemas.microsoft.com/office/drawing/2014/main" id="{466D4ADF-FC64-4C5A-9B74-CE10DBFBB91A}"/>
              </a:ext>
            </a:extLst>
          </p:cNvPr>
          <p:cNvPicPr>
            <a:picLocks noChangeAspect="1"/>
          </p:cNvPicPr>
          <p:nvPr/>
        </p:nvPicPr>
        <p:blipFill>
          <a:blip r:embed="rId3"/>
          <a:stretch>
            <a:fillRect/>
          </a:stretch>
        </p:blipFill>
        <p:spPr>
          <a:xfrm>
            <a:off x="1488014" y="1209071"/>
            <a:ext cx="9215971" cy="4905979"/>
          </a:xfrm>
          <a:prstGeom prst="rect">
            <a:avLst/>
          </a:prstGeom>
        </p:spPr>
      </p:pic>
    </p:spTree>
    <p:extLst>
      <p:ext uri="{BB962C8B-B14F-4D97-AF65-F5344CB8AC3E}">
        <p14:creationId xmlns:p14="http://schemas.microsoft.com/office/powerpoint/2010/main" val="211974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913"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Public Health Insurance</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24</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Federal Government</a:t>
            </a:r>
          </a:p>
          <a:p>
            <a:pPr marL="519113" lvl="1" indent="-285750"/>
            <a:r>
              <a:rPr lang="en-US" b="1" dirty="0"/>
              <a:t>Medicare</a:t>
            </a:r>
          </a:p>
          <a:p>
            <a:pPr lvl="1" indent="0">
              <a:buNone/>
            </a:pPr>
            <a:r>
              <a:rPr lang="en-US" sz="1050" dirty="0"/>
              <a:t>	Medicare is a national health insurance program in the United States, begun in 1966 under </a:t>
            </a:r>
          </a:p>
          <a:p>
            <a:pPr lvl="1" indent="0">
              <a:buNone/>
            </a:pPr>
            <a:r>
              <a:rPr lang="en-US" sz="1050" dirty="0"/>
              <a:t>the Social Security Administration (SSA) and now administered by the Centers for Medicare and Medicaid </a:t>
            </a:r>
          </a:p>
          <a:p>
            <a:pPr lvl="1" indent="0">
              <a:buNone/>
            </a:pPr>
            <a:r>
              <a:rPr lang="en-US" sz="1050" dirty="0"/>
              <a:t>Services (CMS). It primarily provides health insurance for </a:t>
            </a:r>
            <a:r>
              <a:rPr lang="en-US" sz="1050" b="1" dirty="0"/>
              <a:t>Americans aged 65 and older</a:t>
            </a:r>
            <a:r>
              <a:rPr lang="en-US" sz="1050" dirty="0"/>
              <a:t>, but also for </a:t>
            </a:r>
          </a:p>
          <a:p>
            <a:pPr lvl="1" indent="0">
              <a:buNone/>
            </a:pPr>
            <a:r>
              <a:rPr lang="en-US" sz="1050" b="1" dirty="0"/>
              <a:t>some younger people with disability status</a:t>
            </a:r>
            <a:r>
              <a:rPr lang="en-US" sz="1050" dirty="0"/>
              <a:t> as determined by the SSA, </a:t>
            </a:r>
            <a:r>
              <a:rPr lang="en-US" sz="1050" b="1" dirty="0"/>
              <a:t>and people with end stage renal disease </a:t>
            </a:r>
          </a:p>
          <a:p>
            <a:pPr lvl="1" indent="0">
              <a:buNone/>
            </a:pPr>
            <a:r>
              <a:rPr lang="en-US" sz="1050" dirty="0"/>
              <a:t>and </a:t>
            </a:r>
            <a:r>
              <a:rPr lang="en-US" sz="1050" b="1" dirty="0"/>
              <a:t>amyotrophic lateral sclerosis </a:t>
            </a:r>
            <a:r>
              <a:rPr lang="en-US" sz="1050" dirty="0"/>
              <a:t>(ALS or Lou Gehrig's disease).</a:t>
            </a:r>
          </a:p>
          <a:p>
            <a:pPr lvl="1" indent="0">
              <a:buNone/>
            </a:pPr>
            <a:r>
              <a:rPr lang="en-US" sz="1050" dirty="0"/>
              <a:t>	In 2018, according to the 2019 Medicare Trustees Report, Medicare provided health insurance for over 59.9 million individuals—more than 52 million people aged 65 and older and about 8 million younger people.</a:t>
            </a:r>
          </a:p>
          <a:p>
            <a:pPr lvl="1" indent="0">
              <a:buNone/>
            </a:pPr>
            <a:endParaRPr lang="en-US" sz="1050" dirty="0"/>
          </a:p>
          <a:p>
            <a:pPr lvl="1" indent="0">
              <a:buNone/>
            </a:pPr>
            <a:r>
              <a:rPr lang="en-US" sz="1050" dirty="0"/>
              <a:t>Medicare is divided into four Parts: A, B, C and D.</a:t>
            </a:r>
          </a:p>
          <a:p>
            <a:pPr lvl="1" indent="0">
              <a:buNone/>
            </a:pPr>
            <a:endParaRPr lang="en-US" sz="1050" dirty="0"/>
          </a:p>
          <a:p>
            <a:pPr marL="404813" lvl="1" indent="-171450">
              <a:buFont typeface="Wingdings" panose="05000000000000000000" pitchFamily="2" charset="2"/>
              <a:buChar char="Ø"/>
            </a:pPr>
            <a:r>
              <a:rPr lang="en-US" sz="1050" b="1" dirty="0"/>
              <a:t>Part A </a:t>
            </a:r>
            <a:r>
              <a:rPr lang="en-US" sz="1050" dirty="0"/>
              <a:t>covers hospital (inpatient, formally admitted only), skilled nursing (only after being formally admitted to a hospital for three days and not for custodial care), and hospice services.</a:t>
            </a:r>
          </a:p>
          <a:p>
            <a:pPr marL="404813" lvl="1" indent="-171450">
              <a:buFont typeface="Wingdings" panose="05000000000000000000" pitchFamily="2" charset="2"/>
              <a:buChar char="Ø"/>
            </a:pPr>
            <a:r>
              <a:rPr lang="en-US" sz="1050" b="1" dirty="0"/>
              <a:t>Part B </a:t>
            </a:r>
            <a:r>
              <a:rPr lang="en-US" sz="1050" dirty="0"/>
              <a:t>covers outpatient services including some providers' services while inpatient at a hospital, outpatient hospital charges, most provider office visits even if the office is "in a hospital", and most professionally administered prescription drugs.</a:t>
            </a:r>
          </a:p>
          <a:p>
            <a:pPr marL="404813" lvl="1" indent="-171450">
              <a:buFont typeface="Wingdings" panose="05000000000000000000" pitchFamily="2" charset="2"/>
              <a:buChar char="Ø"/>
            </a:pPr>
            <a:r>
              <a:rPr lang="en-US" sz="1050" b="1" dirty="0"/>
              <a:t>Part C </a:t>
            </a:r>
            <a:r>
              <a:rPr lang="en-US" sz="1050" dirty="0"/>
              <a:t>is an alternative called Managed Medicare or Medicare Advantage which allows patients to choose health plans with at least the same service coverage as Parts A and B (and most often more), often the benefits of Part D, and always an annual out-of-pocket spend limit which A and B lack. A beneficiary must enroll in Parts A and B first before signing up for Part C.</a:t>
            </a:r>
          </a:p>
          <a:p>
            <a:pPr marL="404813" lvl="1" indent="-171450">
              <a:buFont typeface="Wingdings" panose="05000000000000000000" pitchFamily="2" charset="2"/>
              <a:buChar char="Ø"/>
            </a:pPr>
            <a:r>
              <a:rPr lang="en-US" sz="1050" b="1" dirty="0"/>
              <a:t>Part D </a:t>
            </a:r>
            <a:r>
              <a:rPr lang="en-US" sz="1050" dirty="0"/>
              <a:t>covers mostly self-administered prescription drugs.</a:t>
            </a:r>
          </a:p>
          <a:p>
            <a:pPr lvl="1" indent="0">
              <a:buNone/>
            </a:pPr>
            <a:endParaRPr lang="en-US" sz="1050" dirty="0"/>
          </a:p>
        </p:txBody>
      </p:sp>
      <p:pic>
        <p:nvPicPr>
          <p:cNvPr id="10" name="Picture 16" descr="bxp48296.jpg">
            <a:extLst>
              <a:ext uri="{FF2B5EF4-FFF2-40B4-BE49-F238E27FC236}">
                <a16:creationId xmlns:a16="http://schemas.microsoft.com/office/drawing/2014/main" id="{9BFB36DD-3140-47C0-9A16-BE6013126D3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45337" y="1468452"/>
            <a:ext cx="2147010" cy="19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079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21"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Public Health Insurance</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25</a:t>
            </a:fld>
            <a:endParaRPr lang="en-US" dirty="0"/>
          </a:p>
        </p:txBody>
      </p:sp>
      <p:sp>
        <p:nvSpPr>
          <p:cNvPr id="7" name="Text Placeholder 6">
            <a:extLst>
              <a:ext uri="{FF2B5EF4-FFF2-40B4-BE49-F238E27FC236}">
                <a16:creationId xmlns:a16="http://schemas.microsoft.com/office/drawing/2014/main" id="{76A2579F-34B5-F44D-8387-1F6338E7C8C4}"/>
              </a:ext>
            </a:extLst>
          </p:cNvPr>
          <p:cNvSpPr>
            <a:spLocks noGrp="1"/>
          </p:cNvSpPr>
          <p:nvPr>
            <p:ph type="body" sz="quarter" idx="4294967295"/>
          </p:nvPr>
        </p:nvSpPr>
        <p:spPr>
          <a:xfrm>
            <a:off x="457200" y="1396473"/>
            <a:ext cx="11277601" cy="4780491"/>
          </a:xfrm>
          <a:ln>
            <a:solidFill>
              <a:schemeClr val="tx1"/>
            </a:solidFill>
          </a:ln>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State Government</a:t>
            </a:r>
          </a:p>
          <a:p>
            <a:endParaRPr lang="en-US" dirty="0">
              <a:latin typeface="Times New Roman" panose="02020603050405020304" pitchFamily="18" charset="0"/>
              <a:cs typeface="Times New Roman" panose="02020603050405020304" pitchFamily="18" charset="0"/>
            </a:endParaRPr>
          </a:p>
          <a:p>
            <a:pPr marL="519113" lvl="1" indent="-285750"/>
            <a:r>
              <a:rPr lang="en-US" b="1" dirty="0"/>
              <a:t>Medicaid (Uninsured)</a:t>
            </a:r>
          </a:p>
          <a:p>
            <a:pPr lvl="1" indent="0">
              <a:buNone/>
            </a:pPr>
            <a:r>
              <a:rPr lang="en-US" sz="1050" dirty="0"/>
              <a:t>	Medicaid in the United States is a federal and state program that helps with medical costs for some</a:t>
            </a:r>
          </a:p>
          <a:p>
            <a:pPr lvl="1" indent="0">
              <a:buNone/>
            </a:pPr>
            <a:r>
              <a:rPr lang="en-US" sz="1050" dirty="0"/>
              <a:t> people with limited income and resources. Medicaid also offers benefits not normally covered by Medicare, </a:t>
            </a:r>
          </a:p>
          <a:p>
            <a:pPr lvl="1" indent="0">
              <a:buNone/>
            </a:pPr>
            <a:r>
              <a:rPr lang="en-US" sz="1050" dirty="0"/>
              <a:t>including nursing home care and personal care services. The Health Insurance Association of America </a:t>
            </a:r>
          </a:p>
          <a:p>
            <a:pPr lvl="1" indent="0">
              <a:buNone/>
            </a:pPr>
            <a:r>
              <a:rPr lang="en-US" sz="1050" dirty="0"/>
              <a:t>describes Medicaid as "a government insurance program for persons of all ages whose income and resources </a:t>
            </a:r>
          </a:p>
          <a:p>
            <a:pPr lvl="1" indent="0">
              <a:buNone/>
            </a:pPr>
            <a:r>
              <a:rPr lang="en-US" sz="1050" dirty="0"/>
              <a:t>are insufficient to pay for health care.“</a:t>
            </a:r>
          </a:p>
          <a:p>
            <a:pPr lvl="1" indent="0">
              <a:buNone/>
            </a:pPr>
            <a:r>
              <a:rPr lang="en-US" sz="1050" dirty="0"/>
              <a:t>	</a:t>
            </a:r>
          </a:p>
          <a:p>
            <a:pPr lvl="1" indent="0">
              <a:buNone/>
            </a:pPr>
            <a:r>
              <a:rPr lang="en-US" sz="1050" dirty="0"/>
              <a:t>	As of 2017, the total annual cost of Medicaid was just over $600 billion, of which the federal government </a:t>
            </a:r>
          </a:p>
          <a:p>
            <a:pPr lvl="1" indent="0">
              <a:buNone/>
            </a:pPr>
            <a:r>
              <a:rPr lang="en-US" sz="1050" dirty="0"/>
              <a:t>contributed $375 billion and states an additional $230 billion.[6] States are not required to participate in the program, although </a:t>
            </a:r>
          </a:p>
          <a:p>
            <a:pPr lvl="1" indent="0">
              <a:buNone/>
            </a:pPr>
            <a:r>
              <a:rPr lang="en-US" sz="1050" dirty="0"/>
              <a:t>all have since 1982. In general, Medicaid recipients must be U.S. citizens or qualified non-citizens, and may include low-income adults, </a:t>
            </a:r>
          </a:p>
          <a:p>
            <a:pPr lvl="1" indent="0">
              <a:buNone/>
            </a:pPr>
            <a:r>
              <a:rPr lang="en-US" sz="1050" dirty="0"/>
              <a:t>their children, and people with certain disabilities.</a:t>
            </a:r>
          </a:p>
        </p:txBody>
      </p:sp>
      <p:pic>
        <p:nvPicPr>
          <p:cNvPr id="11" name="Picture 17" descr="bxp48329.jpg">
            <a:extLst>
              <a:ext uri="{FF2B5EF4-FFF2-40B4-BE49-F238E27FC236}">
                <a16:creationId xmlns:a16="http://schemas.microsoft.com/office/drawing/2014/main" id="{33771316-1E8F-4E03-8F3D-F747A908405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67831" y="1434898"/>
            <a:ext cx="2729316" cy="221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3743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26</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Medicare Program</a:t>
            </a:r>
          </a:p>
        </p:txBody>
      </p:sp>
      <p:pic>
        <p:nvPicPr>
          <p:cNvPr id="6" name="Picture 5">
            <a:hlinkClick r:id="rId2"/>
            <a:extLst>
              <a:ext uri="{FF2B5EF4-FFF2-40B4-BE49-F238E27FC236}">
                <a16:creationId xmlns:a16="http://schemas.microsoft.com/office/drawing/2014/main" id="{CB417E88-B028-451F-8F25-8B06BE089088}"/>
              </a:ext>
            </a:extLst>
          </p:cNvPr>
          <p:cNvPicPr>
            <a:picLocks noChangeAspect="1"/>
          </p:cNvPicPr>
          <p:nvPr/>
        </p:nvPicPr>
        <p:blipFill>
          <a:blip r:embed="rId3"/>
          <a:stretch>
            <a:fillRect/>
          </a:stretch>
        </p:blipFill>
        <p:spPr>
          <a:xfrm>
            <a:off x="1366536" y="1205213"/>
            <a:ext cx="9458928" cy="5006761"/>
          </a:xfrm>
          <a:prstGeom prst="rect">
            <a:avLst/>
          </a:prstGeom>
        </p:spPr>
      </p:pic>
    </p:spTree>
    <p:extLst>
      <p:ext uri="{BB962C8B-B14F-4D97-AF65-F5344CB8AC3E}">
        <p14:creationId xmlns:p14="http://schemas.microsoft.com/office/powerpoint/2010/main" val="155032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27</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Medicaid Program</a:t>
            </a:r>
          </a:p>
        </p:txBody>
      </p:sp>
      <p:pic>
        <p:nvPicPr>
          <p:cNvPr id="3" name="Picture 2">
            <a:extLst>
              <a:ext uri="{FF2B5EF4-FFF2-40B4-BE49-F238E27FC236}">
                <a16:creationId xmlns:a16="http://schemas.microsoft.com/office/drawing/2014/main" id="{79372C35-2B99-4C1F-8C05-5843FBB64F0C}"/>
              </a:ext>
            </a:extLst>
          </p:cNvPr>
          <p:cNvPicPr>
            <a:picLocks noChangeAspect="1"/>
          </p:cNvPicPr>
          <p:nvPr/>
        </p:nvPicPr>
        <p:blipFill>
          <a:blip r:embed="rId2"/>
          <a:stretch>
            <a:fillRect/>
          </a:stretch>
        </p:blipFill>
        <p:spPr>
          <a:xfrm>
            <a:off x="1527368" y="1172899"/>
            <a:ext cx="9137264" cy="4837375"/>
          </a:xfrm>
          <a:prstGeom prst="rect">
            <a:avLst/>
          </a:prstGeom>
        </p:spPr>
      </p:pic>
    </p:spTree>
    <p:extLst>
      <p:ext uri="{BB962C8B-B14F-4D97-AF65-F5344CB8AC3E}">
        <p14:creationId xmlns:p14="http://schemas.microsoft.com/office/powerpoint/2010/main" val="1486250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28</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Health Insurance Coverage in the US in 2017</a:t>
            </a:r>
          </a:p>
        </p:txBody>
      </p:sp>
      <p:pic>
        <p:nvPicPr>
          <p:cNvPr id="33794" name="Picture 2">
            <a:extLst>
              <a:ext uri="{FF2B5EF4-FFF2-40B4-BE49-F238E27FC236}">
                <a16:creationId xmlns:a16="http://schemas.microsoft.com/office/drawing/2014/main" id="{612ADF84-DE39-4395-8445-7DE6C39EB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4" y="1152524"/>
            <a:ext cx="7877175" cy="5269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784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33"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29</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Physician Organizations/ Provider Groups</a:t>
            </a:r>
          </a:p>
          <a:p>
            <a:pPr lvl="2">
              <a:buFont typeface="Arial" panose="020B0604020202020204" pitchFamily="34" charset="0"/>
              <a:buChar char="•"/>
              <a:defRPr/>
            </a:pPr>
            <a:r>
              <a:rPr lang="en-US" sz="1450" dirty="0">
                <a:latin typeface="Times New Roman" pitchFamily="18" charset="0"/>
                <a:cs typeface="Times New Roman" pitchFamily="18" charset="0"/>
              </a:rPr>
              <a:t>Physician organizations and provider groups are </a:t>
            </a:r>
            <a:r>
              <a:rPr lang="en-US" sz="1450" b="1" dirty="0">
                <a:latin typeface="Times New Roman" pitchFamily="18" charset="0"/>
                <a:cs typeface="Times New Roman" pitchFamily="18" charset="0"/>
              </a:rPr>
              <a:t>groups of physicians or health care providers </a:t>
            </a:r>
            <a:r>
              <a:rPr lang="en-US" sz="1450" dirty="0">
                <a:latin typeface="Times New Roman" pitchFamily="18" charset="0"/>
                <a:cs typeface="Times New Roman" pitchFamily="18" charset="0"/>
              </a:rPr>
              <a:t>who are financially responsible for the total care and treatment of their patients regardless of whether they themselves or unaffiliated physicians provide the care.  </a:t>
            </a:r>
          </a:p>
          <a:p>
            <a:pPr lvl="2">
              <a:buFont typeface="Arial" panose="020B0604020202020204" pitchFamily="34" charset="0"/>
              <a:buChar char="•"/>
              <a:defRPr/>
            </a:pPr>
            <a:r>
              <a:rPr lang="en-US" sz="1450" dirty="0">
                <a:latin typeface="Times New Roman" pitchFamily="18" charset="0"/>
                <a:cs typeface="Times New Roman" pitchFamily="18" charset="0"/>
              </a:rPr>
              <a:t>Examples: JSA, Thomson (</a:t>
            </a:r>
            <a:r>
              <a:rPr lang="en-US" sz="1450" dirty="0" err="1">
                <a:latin typeface="Times New Roman" pitchFamily="18" charset="0"/>
                <a:cs typeface="Times New Roman" pitchFamily="18" charset="0"/>
              </a:rPr>
              <a:t>Medstat</a:t>
            </a:r>
            <a:r>
              <a:rPr lang="en-US" sz="1450" dirty="0">
                <a:latin typeface="Times New Roman" pitchFamily="18" charset="0"/>
                <a:cs typeface="Times New Roman" pitchFamily="18" charset="0"/>
              </a:rPr>
              <a:t>), </a:t>
            </a:r>
            <a:r>
              <a:rPr lang="en-US" sz="1450" dirty="0" err="1">
                <a:latin typeface="Times New Roman" pitchFamily="18" charset="0"/>
                <a:cs typeface="Times New Roman" pitchFamily="18" charset="0"/>
              </a:rPr>
              <a:t>Ingenix</a:t>
            </a:r>
            <a:r>
              <a:rPr lang="en-US" sz="1450" dirty="0">
                <a:latin typeface="Times New Roman" pitchFamily="18" charset="0"/>
                <a:cs typeface="Times New Roman" pitchFamily="18" charset="0"/>
              </a:rPr>
              <a:t>, IHCIS, </a:t>
            </a:r>
            <a:r>
              <a:rPr lang="en-US" sz="1450" dirty="0" err="1">
                <a:latin typeface="Times New Roman" pitchFamily="18" charset="0"/>
                <a:cs typeface="Times New Roman" pitchFamily="18" charset="0"/>
              </a:rPr>
              <a:t>MEDai</a:t>
            </a:r>
            <a:endParaRPr lang="en-US" sz="1450" dirty="0">
              <a:latin typeface="Times New Roman" pitchFamily="18" charset="0"/>
              <a:cs typeface="Times New Roman"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Self-Funded Employer Groups and State Governments</a:t>
            </a:r>
          </a:p>
          <a:p>
            <a:pPr marL="519113" lvl="1" indent="-285750"/>
            <a:r>
              <a:rPr lang="en-US" sz="1450" dirty="0">
                <a:latin typeface="Times New Roman" pitchFamily="18" charset="0"/>
                <a:cs typeface="Times New Roman" pitchFamily="18" charset="0"/>
              </a:rPr>
              <a:t>Employer groups who are </a:t>
            </a:r>
            <a:r>
              <a:rPr lang="en-US" sz="1450" b="1" dirty="0">
                <a:latin typeface="Times New Roman" pitchFamily="18" charset="0"/>
                <a:cs typeface="Times New Roman" pitchFamily="18" charset="0"/>
              </a:rPr>
              <a:t>financially liable for all the medical claim costs of their employees </a:t>
            </a:r>
            <a:r>
              <a:rPr lang="en-US" sz="1450" dirty="0">
                <a:latin typeface="Times New Roman" pitchFamily="18" charset="0"/>
                <a:cs typeface="Times New Roman" pitchFamily="18" charset="0"/>
              </a:rPr>
              <a:t>are considered self-funded.  They may purchase stop-loss coverage to protect them against catastrophic cases, but they pay a majority of the claims. Clients select to be self-funded for many reasons, </a:t>
            </a:r>
            <a:r>
              <a:rPr lang="en-US" sz="1450" b="1" dirty="0">
                <a:latin typeface="Times New Roman" pitchFamily="18" charset="0"/>
                <a:cs typeface="Times New Roman" pitchFamily="18" charset="0"/>
              </a:rPr>
              <a:t>such as they have healthy employees</a:t>
            </a:r>
            <a:r>
              <a:rPr lang="en-US" sz="1450" dirty="0">
                <a:latin typeface="Times New Roman" pitchFamily="18" charset="0"/>
                <a:cs typeface="Times New Roman" pitchFamily="18" charset="0"/>
              </a:rPr>
              <a:t>, they don’t want to pay for the state mandated items with full indemnity plans, or want their own choice of network. </a:t>
            </a:r>
          </a:p>
          <a:p>
            <a:pPr marL="519113" lvl="1" indent="-285750"/>
            <a:r>
              <a:rPr lang="en-US" sz="1450" dirty="0">
                <a:latin typeface="Times New Roman" pitchFamily="18" charset="0"/>
                <a:cs typeface="Times New Roman" pitchFamily="18" charset="0"/>
              </a:rPr>
              <a:t>Self-funded groups </a:t>
            </a:r>
            <a:r>
              <a:rPr lang="en-US" sz="1450" b="1" dirty="0">
                <a:latin typeface="Times New Roman" pitchFamily="18" charset="0"/>
                <a:cs typeface="Times New Roman" pitchFamily="18" charset="0"/>
              </a:rPr>
              <a:t>negotiate better rates with providers, networks, and stop loss carriers</a:t>
            </a:r>
            <a:r>
              <a:rPr lang="en-US" sz="1450" dirty="0">
                <a:latin typeface="Times New Roman" pitchFamily="18" charset="0"/>
                <a:cs typeface="Times New Roman" pitchFamily="18" charset="0"/>
              </a:rPr>
              <a:t>. They also benefit from CM and DM services to check health care expenditures.</a:t>
            </a:r>
          </a:p>
          <a:p>
            <a:pPr marL="519113" lvl="1" indent="-285750"/>
            <a:r>
              <a:rPr lang="en-US" sz="1450" dirty="0">
                <a:latin typeface="Times New Roman" pitchFamily="18" charset="0"/>
                <a:cs typeface="Times New Roman" pitchFamily="18" charset="0"/>
              </a:rPr>
              <a:t>Examples: Smiths Group</a:t>
            </a: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1141524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3F99A9E-1D32-40BB-B8ED-BA8469F71790}"/>
              </a:ext>
            </a:extLst>
          </p:cNvPr>
          <p:cNvGraphicFramePr>
            <a:graphicFrameLocks noChangeAspect="1"/>
          </p:cNvGraphicFramePr>
          <p:nvPr>
            <p:custDataLst>
              <p:tags r:id="rId2"/>
            </p:custDataLst>
            <p:extLst>
              <p:ext uri="{D42A27DB-BD31-4B8C-83A1-F6EECF244321}">
                <p14:modId xmlns:p14="http://schemas.microsoft.com/office/powerpoint/2010/main" val="1149584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37" name="think-cell Slide" r:id="rId4" imgW="306" imgH="306" progId="TCLayout.ActiveDocument.1">
                  <p:embed/>
                </p:oleObj>
              </mc:Choice>
              <mc:Fallback>
                <p:oleObj name="think-cell Slid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91FF8851-FE1A-4641-8D5D-7D466CBC644E}"/>
              </a:ext>
            </a:extLst>
          </p:cNvPr>
          <p:cNvSpPr>
            <a:spLocks noGrp="1"/>
          </p:cNvSpPr>
          <p:nvPr>
            <p:ph type="body" sz="quarter" idx="13"/>
          </p:nvPr>
        </p:nvSpPr>
        <p:spPr>
          <a:xfrm>
            <a:off x="457200" y="1490285"/>
            <a:ext cx="11277600" cy="4405190"/>
          </a:xfrm>
        </p:spPr>
        <p:txBody>
          <a:bodyPr/>
          <a:lstStyle/>
          <a:p>
            <a:pPr marL="285750" indent="-285750">
              <a:buFont typeface="Arial" panose="020B0604020202020204" pitchFamily="34" charset="0"/>
              <a:buChar char="•"/>
            </a:pPr>
            <a:r>
              <a:rPr lang="en-US" dirty="0"/>
              <a:t>The U.S. spends more on health care as a share of the economy — nearly twice as much as the average OECD country — yet has the lowest life expectancy and highest suicide rates among the 11 nations.</a:t>
            </a:r>
          </a:p>
          <a:p>
            <a:pPr marL="285750" indent="-285750">
              <a:buFont typeface="Arial" panose="020B0604020202020204" pitchFamily="34" charset="0"/>
              <a:buChar char="•"/>
            </a:pPr>
            <a:r>
              <a:rPr lang="en-US" dirty="0"/>
              <a:t>The U.S. has the highest chronic disease burden and an obesity rate that is two times higher than the OECD average.</a:t>
            </a:r>
          </a:p>
          <a:p>
            <a:pPr marL="285750" indent="-285750">
              <a:buFont typeface="Arial" panose="020B0604020202020204" pitchFamily="34" charset="0"/>
              <a:buChar char="•"/>
            </a:pPr>
            <a:r>
              <a:rPr lang="en-US" dirty="0"/>
              <a:t>Americans had fewer physician visits than peers in most countries, which may be related to a low supply of physicians in the U.S.</a:t>
            </a:r>
          </a:p>
          <a:p>
            <a:pPr marL="285750" indent="-285750">
              <a:buFont typeface="Arial" panose="020B0604020202020204" pitchFamily="34" charset="0"/>
              <a:buChar char="•"/>
            </a:pPr>
            <a:r>
              <a:rPr lang="en-US" dirty="0"/>
              <a:t>Americans use some expensive technologies, such as MRIs, and specialized procedures, such as hip replacements, more often than other peers.</a:t>
            </a:r>
          </a:p>
          <a:p>
            <a:pPr marL="285750" indent="-285750">
              <a:buFont typeface="Arial" panose="020B0604020202020204" pitchFamily="34" charset="0"/>
              <a:buChar char="•"/>
            </a:pPr>
            <a:r>
              <a:rPr lang="en-US" dirty="0"/>
              <a:t>Compared to peer nations, the U.S. has among the highest number of hospitalizations from preventable causes and the highest rate of avoidable deaths.</a:t>
            </a:r>
          </a:p>
          <a:p>
            <a:pPr marL="285750" indent="-285750">
              <a:buFont typeface="Arial" panose="020B0604020202020204" pitchFamily="34" charset="0"/>
              <a:buChar char="•"/>
            </a:pPr>
            <a:r>
              <a:rPr lang="en-US" dirty="0"/>
              <a:t>The U.S. outperforms its peers in terms of preventive measures — it has the one of the highest rates of breast cancer screening among women ages 50 to 69 and the second-highest rate (after the U.K.) of flu vaccinations among people age 65 and old.</a:t>
            </a:r>
          </a:p>
          <a:p>
            <a:endParaRPr lang="en-US" dirty="0"/>
          </a:p>
          <a:p>
            <a:endParaRPr lang="en-US" dirty="0"/>
          </a:p>
        </p:txBody>
      </p:sp>
      <p:sp>
        <p:nvSpPr>
          <p:cNvPr id="2" name="Title 1">
            <a:extLst>
              <a:ext uri="{FF2B5EF4-FFF2-40B4-BE49-F238E27FC236}">
                <a16:creationId xmlns:a16="http://schemas.microsoft.com/office/drawing/2014/main" id="{F46FE285-EF0D-A142-95E9-0EAF97382687}"/>
              </a:ext>
            </a:extLst>
          </p:cNvPr>
          <p:cNvSpPr>
            <a:spLocks noGrp="1"/>
          </p:cNvSpPr>
          <p:nvPr>
            <p:ph type="title"/>
          </p:nvPr>
        </p:nvSpPr>
        <p:spPr/>
        <p:txBody>
          <a:bodyPr/>
          <a:lstStyle/>
          <a:p>
            <a:r>
              <a:rPr lang="en-US" dirty="0"/>
              <a:t>Highlights</a:t>
            </a:r>
          </a:p>
        </p:txBody>
      </p:sp>
      <p:sp>
        <p:nvSpPr>
          <p:cNvPr id="7" name="Slide Number Placeholder 1">
            <a:extLst>
              <a:ext uri="{FF2B5EF4-FFF2-40B4-BE49-F238E27FC236}">
                <a16:creationId xmlns:a16="http://schemas.microsoft.com/office/drawing/2014/main" id="{8722D2DD-E452-B748-83F2-82685792F0D0}"/>
              </a:ext>
            </a:extLst>
          </p:cNvPr>
          <p:cNvSpPr>
            <a:spLocks noGrp="1"/>
          </p:cNvSpPr>
          <p:nvPr>
            <p:ph type="sldNum" sz="quarter" idx="12"/>
          </p:nvPr>
        </p:nvSpPr>
        <p:spPr>
          <a:xfrm>
            <a:off x="9961419" y="6517079"/>
            <a:ext cx="363682" cy="274320"/>
          </a:xfrm>
        </p:spPr>
        <p:txBody>
          <a:bodyPr/>
          <a:lstStyle/>
          <a:p>
            <a:fld id="{8BC64C03-9EC0-4B7E-8FE4-24DBF62E63E5}" type="slidenum">
              <a:rPr lang="en-US" smtClean="0"/>
              <a:t>3</a:t>
            </a:fld>
            <a:endParaRPr lang="en-US" dirty="0"/>
          </a:p>
        </p:txBody>
      </p:sp>
    </p:spTree>
    <p:extLst>
      <p:ext uri="{BB962C8B-B14F-4D97-AF65-F5344CB8AC3E}">
        <p14:creationId xmlns:p14="http://schemas.microsoft.com/office/powerpoint/2010/main" val="1117667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56"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30</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Third Party </a:t>
            </a:r>
            <a:r>
              <a:rPr lang="en-US" altLang="en-US" b="1" dirty="0" err="1">
                <a:latin typeface="Times New Roman" panose="02020603050405020304" pitchFamily="18" charset="0"/>
                <a:cs typeface="Times New Roman" panose="02020603050405020304" pitchFamily="18" charset="0"/>
              </a:rPr>
              <a:t>Adminsitrators</a:t>
            </a:r>
            <a:r>
              <a:rPr lang="en-US" altLang="en-US" b="1" dirty="0">
                <a:latin typeface="Times New Roman" panose="02020603050405020304" pitchFamily="18" charset="0"/>
                <a:cs typeface="Times New Roman" panose="02020603050405020304" pitchFamily="18" charset="0"/>
              </a:rPr>
              <a:t>(TPA)</a:t>
            </a:r>
          </a:p>
          <a:p>
            <a:pPr marL="519113" lvl="1" indent="-285750"/>
            <a:r>
              <a:rPr lang="en-US" sz="1450" dirty="0">
                <a:latin typeface="Times New Roman" pitchFamily="18" charset="0"/>
                <a:cs typeface="Times New Roman" pitchFamily="18" charset="0"/>
              </a:rPr>
              <a:t>Third Party Administrators </a:t>
            </a:r>
            <a:r>
              <a:rPr lang="en-US" sz="1450" b="1" dirty="0">
                <a:latin typeface="Times New Roman" pitchFamily="18" charset="0"/>
                <a:cs typeface="Times New Roman" pitchFamily="18" charset="0"/>
              </a:rPr>
              <a:t>pay claims on behalf of self-funded clients</a:t>
            </a:r>
            <a:r>
              <a:rPr lang="en-US" sz="1450" dirty="0">
                <a:latin typeface="Times New Roman" pitchFamily="18" charset="0"/>
                <a:cs typeface="Times New Roman" pitchFamily="18" charset="0"/>
              </a:rPr>
              <a:t>. They have a financial incentive to improve the performance of the health plan or risk losing their customer base.  Because TPAs have to satisfy the demands of brokers and consultants and self-funded groups, they are constantly on the look out for potential cost savings opportunities, such as changes in networks and benefit design. TPAs may provide CM/DM services also. </a:t>
            </a:r>
          </a:p>
          <a:p>
            <a:pPr marL="519113" lvl="1" indent="-285750"/>
            <a:r>
              <a:rPr lang="en-US" sz="1450" dirty="0">
                <a:latin typeface="Times New Roman" pitchFamily="18" charset="0"/>
                <a:cs typeface="Times New Roman" pitchFamily="18" charset="0"/>
              </a:rPr>
              <a:t>Example: Wells Fargo, CBSA, UMR, Kanawha, </a:t>
            </a:r>
            <a:r>
              <a:rPr lang="en-US" sz="1450" dirty="0" err="1">
                <a:latin typeface="Times New Roman" pitchFamily="18" charset="0"/>
                <a:cs typeface="Times New Roman" pitchFamily="18" charset="0"/>
              </a:rPr>
              <a:t>Zywave</a:t>
            </a:r>
            <a:r>
              <a:rPr lang="en-US" sz="1450" dirty="0">
                <a:latin typeface="Times New Roman" pitchFamily="18" charset="0"/>
                <a:cs typeface="Times New Roman" pitchFamily="18" charset="0"/>
              </a:rPr>
              <a:t> etc.</a:t>
            </a: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Health Plans</a:t>
            </a:r>
          </a:p>
          <a:p>
            <a:pPr marL="519113" lvl="1" indent="-285750"/>
            <a:r>
              <a:rPr lang="en-US" sz="1300" dirty="0">
                <a:latin typeface="Times New Roman" pitchFamily="18" charset="0"/>
                <a:cs typeface="Times New Roman" pitchFamily="18" charset="0"/>
              </a:rPr>
              <a:t>Health plans are referred to as Full Indemnity, Health Maintenance Organizations (HMO), Blue Cross, Blue Shield, etc. The distinguishing feature is </a:t>
            </a:r>
            <a:r>
              <a:rPr lang="en-US" sz="1300" b="1" dirty="0">
                <a:latin typeface="Times New Roman" pitchFamily="18" charset="0"/>
                <a:cs typeface="Times New Roman" pitchFamily="18" charset="0"/>
              </a:rPr>
              <a:t>that they underwrite the risk of providing health care for a contract year (12 months)</a:t>
            </a:r>
            <a:r>
              <a:rPr lang="en-US" sz="1300" dirty="0">
                <a:latin typeface="Times New Roman" pitchFamily="18" charset="0"/>
                <a:cs typeface="Times New Roman" pitchFamily="18" charset="0"/>
              </a:rPr>
              <a:t>. They are </a:t>
            </a:r>
            <a:r>
              <a:rPr lang="en-US" sz="1300" b="1" dirty="0">
                <a:latin typeface="Times New Roman" pitchFamily="18" charset="0"/>
                <a:cs typeface="Times New Roman" pitchFamily="18" charset="0"/>
              </a:rPr>
              <a:t>paid a flat rate each month</a:t>
            </a:r>
            <a:r>
              <a:rPr lang="en-US" sz="1300" dirty="0">
                <a:latin typeface="Times New Roman" pitchFamily="18" charset="0"/>
                <a:cs typeface="Times New Roman" pitchFamily="18" charset="0"/>
              </a:rPr>
              <a:t>; in return, they pay all of the claims after subtracting the amount the employees themselves pay. Companies will use a health plan versus being self-funded when they have an “unhealthy population”. </a:t>
            </a:r>
            <a:r>
              <a:rPr lang="en-US" sz="1300" b="1" dirty="0">
                <a:latin typeface="Times New Roman" pitchFamily="18" charset="0"/>
                <a:cs typeface="Times New Roman" pitchFamily="18" charset="0"/>
              </a:rPr>
              <a:t>Most such companies are small (under 100 employees) or do not have the financial resources necessary</a:t>
            </a:r>
            <a:r>
              <a:rPr lang="en-US" sz="1300" dirty="0">
                <a:latin typeface="Times New Roman" pitchFamily="18" charset="0"/>
                <a:cs typeface="Times New Roman" pitchFamily="18" charset="0"/>
              </a:rPr>
              <a:t> for self-funding of health care.</a:t>
            </a:r>
          </a:p>
          <a:p>
            <a:pPr marL="519113" lvl="1" indent="-285750"/>
            <a:r>
              <a:rPr lang="en-US" sz="1450" dirty="0">
                <a:latin typeface="Times New Roman" pitchFamily="18" charset="0"/>
                <a:cs typeface="Times New Roman" pitchFamily="18" charset="0"/>
              </a:rPr>
              <a:t>Examples: Network Health Plan, HMOI </a:t>
            </a:r>
            <a:r>
              <a:rPr lang="en-US" sz="1450" dirty="0" err="1">
                <a:latin typeface="Times New Roman" pitchFamily="18" charset="0"/>
                <a:cs typeface="Times New Roman" pitchFamily="18" charset="0"/>
              </a:rPr>
              <a:t>etc</a:t>
            </a:r>
            <a:endParaRPr lang="en-US" sz="1450" dirty="0">
              <a:latin typeface="Times New Roman" pitchFamily="18" charset="0"/>
              <a:cs typeface="Times New Roman"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3984071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80"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31</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Brokers and Consultants</a:t>
            </a:r>
          </a:p>
          <a:p>
            <a:pPr marL="519113" lvl="1" indent="-285750"/>
            <a:r>
              <a:rPr lang="en-US" sz="1450" dirty="0">
                <a:latin typeface="Times New Roman" pitchFamily="18" charset="0"/>
                <a:cs typeface="Times New Roman" pitchFamily="18" charset="0"/>
              </a:rPr>
              <a:t>Brokers and consultants </a:t>
            </a:r>
            <a:r>
              <a:rPr lang="en-US" sz="1450" b="1" dirty="0">
                <a:latin typeface="Times New Roman" pitchFamily="18" charset="0"/>
                <a:cs typeface="Times New Roman" pitchFamily="18" charset="0"/>
              </a:rPr>
              <a:t>advise companies that purchase health care coverage for their employees</a:t>
            </a:r>
            <a:r>
              <a:rPr lang="en-US" sz="1450" dirty="0">
                <a:latin typeface="Times New Roman" pitchFamily="18" charset="0"/>
                <a:cs typeface="Times New Roman" pitchFamily="18" charset="0"/>
              </a:rPr>
              <a:t>. Not all companies employ consultants to assist them. Brokers and consultants earn their revenue by getting a commission on the final sale of the selected coverage the client purchases, whether health plans or self-funded. </a:t>
            </a:r>
          </a:p>
          <a:p>
            <a:pPr marL="519113" lvl="1" indent="-285750"/>
            <a:r>
              <a:rPr lang="en-US" sz="1450" dirty="0">
                <a:latin typeface="Times New Roman" pitchFamily="18" charset="0"/>
                <a:cs typeface="Times New Roman" pitchFamily="18" charset="0"/>
              </a:rPr>
              <a:t>Example: AON, Lockton etc.</a:t>
            </a: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Stop-Loss Carriers (or Re-Insurance Groups)</a:t>
            </a:r>
          </a:p>
          <a:p>
            <a:pPr marL="519113" lvl="1" indent="-285750"/>
            <a:r>
              <a:rPr lang="en-US" sz="1450" dirty="0">
                <a:latin typeface="Times New Roman" pitchFamily="18" charset="0"/>
                <a:cs typeface="Times New Roman" pitchFamily="18" charset="0"/>
              </a:rPr>
              <a:t>Stop-loss carriers </a:t>
            </a:r>
            <a:r>
              <a:rPr lang="en-US" sz="1450" b="1" dirty="0">
                <a:latin typeface="Times New Roman" pitchFamily="18" charset="0"/>
                <a:cs typeface="Times New Roman" pitchFamily="18" charset="0"/>
              </a:rPr>
              <a:t>serve self-funded clients by mitigating the risk</a:t>
            </a:r>
            <a:r>
              <a:rPr lang="en-US" sz="1450" dirty="0">
                <a:latin typeface="Times New Roman" pitchFamily="18" charset="0"/>
                <a:cs typeface="Times New Roman" pitchFamily="18" charset="0"/>
              </a:rPr>
              <a:t> which arises due to a few individuals with extremely high health care costs. In specific coverage, the self-funded group pays all the claims for each individual until an individual’s total claims costs become greater than the threshold limit.  The </a:t>
            </a:r>
            <a:r>
              <a:rPr lang="en-US" sz="1450" b="1" dirty="0">
                <a:latin typeface="Times New Roman" pitchFamily="18" charset="0"/>
                <a:cs typeface="Times New Roman" pitchFamily="18" charset="0"/>
              </a:rPr>
              <a:t>limit</a:t>
            </a:r>
            <a:r>
              <a:rPr lang="en-US" sz="1450" dirty="0">
                <a:latin typeface="Times New Roman" pitchFamily="18" charset="0"/>
                <a:cs typeface="Times New Roman" pitchFamily="18" charset="0"/>
              </a:rPr>
              <a:t> can be as low as $20,000 or go up to millions of dollars. In </a:t>
            </a:r>
            <a:r>
              <a:rPr lang="en-US" sz="1450" b="1" dirty="0">
                <a:latin typeface="Times New Roman" pitchFamily="18" charset="0"/>
                <a:cs typeface="Times New Roman" pitchFamily="18" charset="0"/>
              </a:rPr>
              <a:t>aggregate coverage</a:t>
            </a:r>
            <a:r>
              <a:rPr lang="en-US" sz="1450" dirty="0">
                <a:latin typeface="Times New Roman" pitchFamily="18" charset="0"/>
                <a:cs typeface="Times New Roman" pitchFamily="18" charset="0"/>
              </a:rPr>
              <a:t>, the self-funded group pays all the claim costs until the total claim cost for all individuals covered reaches the threshold. All types of medical plans (</a:t>
            </a:r>
            <a:r>
              <a:rPr lang="en-US" sz="1450" b="1" dirty="0">
                <a:latin typeface="Times New Roman" pitchFamily="18" charset="0"/>
                <a:cs typeface="Times New Roman" pitchFamily="18" charset="0"/>
              </a:rPr>
              <a:t>self-funded, fully insured etc.</a:t>
            </a:r>
            <a:r>
              <a:rPr lang="en-US" sz="1450" dirty="0">
                <a:latin typeface="Times New Roman" pitchFamily="18" charset="0"/>
                <a:cs typeface="Times New Roman" pitchFamily="18" charset="0"/>
              </a:rPr>
              <a:t>) use stop-loss insurance. </a:t>
            </a:r>
          </a:p>
          <a:p>
            <a:pPr marL="519113" lvl="1" indent="-285750"/>
            <a:r>
              <a:rPr lang="en-US" sz="1450" dirty="0">
                <a:latin typeface="Times New Roman" pitchFamily="18" charset="0"/>
                <a:cs typeface="Times New Roman" pitchFamily="18" charset="0"/>
              </a:rPr>
              <a:t>Examples: SunLife, Genworth, Thomson </a:t>
            </a:r>
            <a:r>
              <a:rPr lang="en-US" sz="1450" dirty="0" err="1">
                <a:latin typeface="Times New Roman" pitchFamily="18" charset="0"/>
                <a:cs typeface="Times New Roman" pitchFamily="18" charset="0"/>
              </a:rPr>
              <a:t>etc</a:t>
            </a:r>
            <a:endParaRPr lang="en-US" sz="1450" dirty="0">
              <a:latin typeface="Times New Roman" pitchFamily="18" charset="0"/>
              <a:cs typeface="Times New Roman"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302025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04"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32</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Pharmacy Benefit Managers (PBM)</a:t>
            </a:r>
          </a:p>
          <a:p>
            <a:pPr marL="519113" lvl="1" indent="-285750"/>
            <a:r>
              <a:rPr lang="en-US" sz="1450" dirty="0">
                <a:latin typeface="Times New Roman" pitchFamily="18" charset="0"/>
                <a:cs typeface="Times New Roman" pitchFamily="18" charset="0"/>
              </a:rPr>
              <a:t>Pharmacy benefit managers, or PBMs, are companies that manage prescription drug benefits on behalf of health insurers, Medicare Part D drug plans, large employers, and other payers. By negotiating with drug manufacturers and pharmacies to control drug spending, PBMs have a significant behind-the-scenes impact in determining total drug costs for insurers, shaping patients’ access to medications, and determining how much pharmacies are paid.</a:t>
            </a:r>
          </a:p>
          <a:p>
            <a:pPr marL="519113" lvl="1" indent="-285750"/>
            <a:r>
              <a:rPr lang="en-US" sz="1450" dirty="0">
                <a:latin typeface="Times New Roman" pitchFamily="18" charset="0"/>
                <a:cs typeface="Times New Roman" pitchFamily="18" charset="0"/>
              </a:rPr>
              <a:t>PBMs are hired to help payer control costs</a:t>
            </a:r>
          </a:p>
          <a:p>
            <a:pPr marL="519113" lvl="1" indent="-285750"/>
            <a:r>
              <a:rPr lang="en-US" sz="1450" dirty="0" err="1">
                <a:latin typeface="Times New Roman" pitchFamily="18" charset="0"/>
                <a:cs typeface="Times New Roman" pitchFamily="18" charset="0"/>
              </a:rPr>
              <a:t>Eg</a:t>
            </a:r>
            <a:r>
              <a:rPr lang="en-US" sz="1450" dirty="0">
                <a:latin typeface="Times New Roman" pitchFamily="18" charset="0"/>
                <a:cs typeface="Times New Roman" pitchFamily="18" charset="0"/>
              </a:rPr>
              <a:t>: Caremark</a:t>
            </a: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err="1">
                <a:latin typeface="Times New Roman" panose="02020603050405020304" pitchFamily="18" charset="0"/>
                <a:cs typeface="Times New Roman" panose="02020603050405020304" pitchFamily="18" charset="0"/>
              </a:rPr>
              <a:t>Aso</a:t>
            </a:r>
            <a:r>
              <a:rPr lang="en-US" altLang="en-US" b="1" dirty="0">
                <a:latin typeface="Times New Roman" panose="02020603050405020304" pitchFamily="18" charset="0"/>
                <a:cs typeface="Times New Roman" panose="02020603050405020304" pitchFamily="18" charset="0"/>
              </a:rPr>
              <a:t> (Administrative Services Only)</a:t>
            </a:r>
          </a:p>
          <a:p>
            <a:pPr marL="519113" lvl="1" indent="-285750"/>
            <a:r>
              <a:rPr lang="en-US" sz="1450" dirty="0">
                <a:latin typeface="Times New Roman" pitchFamily="18" charset="0"/>
                <a:cs typeface="Times New Roman" pitchFamily="18" charset="0"/>
              </a:rPr>
              <a:t>An arrangement whereby an insurer agrees to provide services to a self-insured entity, such as providing printed claim forms, and processing and auditing claims. The insurer does not assume any insurance risk under an ASO arrangement. </a:t>
            </a:r>
          </a:p>
          <a:p>
            <a:pPr marL="519113" lvl="1" indent="-285750"/>
            <a:r>
              <a:rPr lang="en-US" sz="1450" dirty="0">
                <a:latin typeface="Times New Roman" pitchFamily="18" charset="0"/>
                <a:cs typeface="Times New Roman" pitchFamily="18" charset="0"/>
              </a:rPr>
              <a:t>TPA who don’t provide CM/DM services are ASO organizations</a:t>
            </a: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3947833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33</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r>
              <a:rPr lang="en-US" dirty="0"/>
              <a:t>1. Explore in web and describe about other kind of Health Insurances that exists in US Healthcare which we have not discussed in today’s session(Private(Self-Insured &amp; Fully-Insured) and Public(Medicare &amp; Medicaid).</a:t>
            </a:r>
          </a:p>
          <a:p>
            <a:endParaRPr lang="en-US" dirty="0"/>
          </a:p>
          <a:p>
            <a:r>
              <a:rPr lang="en-US" dirty="0"/>
              <a:t>2. Explain about the roles of PBMs in US Healthcare. Why are PBMs under scrutiny for rising prescription drug costs and spending.</a:t>
            </a:r>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2.</a:t>
            </a:r>
          </a:p>
        </p:txBody>
      </p:sp>
    </p:spTree>
    <p:extLst>
      <p:ext uri="{BB962C8B-B14F-4D97-AF65-F5344CB8AC3E}">
        <p14:creationId xmlns:p14="http://schemas.microsoft.com/office/powerpoint/2010/main" val="56980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22"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3B4E202D-201A-4123-B0D5-E23D7E2476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3</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19,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163262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35</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a:xfrm>
            <a:off x="457200" y="1235075"/>
            <a:ext cx="11277600" cy="4941889"/>
          </a:xfrm>
        </p:spPr>
        <p:txBody>
          <a:bodyPr/>
          <a:lstStyle/>
          <a:p>
            <a:pPr marL="285750" indent="-285750">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Indemnity Plan </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a:p>
            <a:pPr marL="285750" indent="-285750">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Managed Care</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Health Maintenance Organizations (HMOs) </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Business arrangement between Doctors, hospitals, and insurers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medical treatment on a prepaid basis (</a:t>
            </a:r>
            <a:r>
              <a:rPr lang="en-US" altLang="en-US" sz="1600" b="1" dirty="0">
                <a:latin typeface="Times New Roman" panose="02020603050405020304" pitchFamily="18" charset="0"/>
                <a:cs typeface="Times New Roman" panose="02020603050405020304" pitchFamily="18" charset="0"/>
              </a:rPr>
              <a:t>flat rate each month</a:t>
            </a:r>
            <a:r>
              <a:rPr lang="en-US" altLang="en-US" sz="1600" dirty="0">
                <a:latin typeface="Times New Roman" panose="02020603050405020304" pitchFamily="18" charset="0"/>
                <a:cs typeface="Times New Roman" panose="02020603050405020304" pitchFamily="18" charset="0"/>
              </a:rPr>
              <a:t>)</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Primary Care Physicians act as Medical Gatekeepers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they underwrite the risk of providing health care for a contract year (12 months). </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Low out of pocket cost for individuals, focus on wellness and preventative care</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Needs PCP referral</a:t>
            </a:r>
            <a:br>
              <a:rPr lang="en-US" altLang="en-US" sz="1600" dirty="0">
                <a:latin typeface="Times New Roman" panose="02020603050405020304" pitchFamily="18" charset="0"/>
                <a:cs typeface="Times New Roman" panose="02020603050405020304" pitchFamily="18" charset="0"/>
              </a:rPr>
            </a:br>
            <a:endParaRPr lang="en-US" altLang="en-US" sz="2000" dirty="0">
              <a:solidFill>
                <a:srgbClr val="FF0000"/>
              </a:solidFill>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Preferred Provider Organizations (PPOs)/Point of Service (POS)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Organizations in which insurers contract with a limited number of physicians  and hospitals  (“in network”) who agree to care for patients, usually on a discounted Fee-for-service basis.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Members have their choice of healthcare provider, but often pay more for using providers that are not contracted with the insurance company. (In and out of network )</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No Need of  PCP referral</a:t>
            </a:r>
            <a:endParaRPr lang="en-US" altLang="en-US" sz="2000"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Types of Healthcare Plans</a:t>
            </a:r>
          </a:p>
        </p:txBody>
      </p:sp>
    </p:spTree>
    <p:extLst>
      <p:ext uri="{BB962C8B-B14F-4D97-AF65-F5344CB8AC3E}">
        <p14:creationId xmlns:p14="http://schemas.microsoft.com/office/powerpoint/2010/main" val="1684353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36</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Claims Processing Work Flow</a:t>
            </a:r>
          </a:p>
        </p:txBody>
      </p:sp>
      <p:pic>
        <p:nvPicPr>
          <p:cNvPr id="3" name="Picture 2">
            <a:hlinkClick r:id="rId2"/>
            <a:extLst>
              <a:ext uri="{FF2B5EF4-FFF2-40B4-BE49-F238E27FC236}">
                <a16:creationId xmlns:a16="http://schemas.microsoft.com/office/drawing/2014/main" id="{50062B4E-2D03-4C20-B076-4B116C517737}"/>
              </a:ext>
            </a:extLst>
          </p:cNvPr>
          <p:cNvPicPr>
            <a:picLocks noChangeAspect="1"/>
          </p:cNvPicPr>
          <p:nvPr/>
        </p:nvPicPr>
        <p:blipFill>
          <a:blip r:embed="rId3"/>
          <a:stretch>
            <a:fillRect/>
          </a:stretch>
        </p:blipFill>
        <p:spPr>
          <a:xfrm>
            <a:off x="1835584" y="1356390"/>
            <a:ext cx="8390982" cy="4676940"/>
          </a:xfrm>
          <a:prstGeom prst="rect">
            <a:avLst/>
          </a:prstGeom>
        </p:spPr>
      </p:pic>
    </p:spTree>
    <p:extLst>
      <p:ext uri="{BB962C8B-B14F-4D97-AF65-F5344CB8AC3E}">
        <p14:creationId xmlns:p14="http://schemas.microsoft.com/office/powerpoint/2010/main" val="1083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37</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How is medical claim generated?</a:t>
            </a:r>
          </a:p>
        </p:txBody>
      </p:sp>
      <p:pic>
        <p:nvPicPr>
          <p:cNvPr id="17" name="Picture 16" descr="doctor.jpg">
            <a:extLst>
              <a:ext uri="{FF2B5EF4-FFF2-40B4-BE49-F238E27FC236}">
                <a16:creationId xmlns:a16="http://schemas.microsoft.com/office/drawing/2014/main" id="{3AC2F69A-2E53-4829-9DAB-4CCCCA3ECF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7500" y="3181350"/>
            <a:ext cx="13525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descr="u12011184.jpg">
            <a:extLst>
              <a:ext uri="{FF2B5EF4-FFF2-40B4-BE49-F238E27FC236}">
                <a16:creationId xmlns:a16="http://schemas.microsoft.com/office/drawing/2014/main" id="{87C08E25-D096-4E72-A74E-C6D5014763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3100" y="3181350"/>
            <a:ext cx="15525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20">
            <a:extLst>
              <a:ext uri="{FF2B5EF4-FFF2-40B4-BE49-F238E27FC236}">
                <a16:creationId xmlns:a16="http://schemas.microsoft.com/office/drawing/2014/main" id="{FE96134A-8045-46BD-894C-3BC3A0276789}"/>
              </a:ext>
            </a:extLst>
          </p:cNvPr>
          <p:cNvCxnSpPr>
            <a:cxnSpLocks noChangeShapeType="1"/>
          </p:cNvCxnSpPr>
          <p:nvPr/>
        </p:nvCxnSpPr>
        <p:spPr bwMode="auto">
          <a:xfrm rot="10800000" flipV="1">
            <a:off x="4716517" y="2567150"/>
            <a:ext cx="609600" cy="5334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0" name="Straight Arrow Connector 22">
            <a:extLst>
              <a:ext uri="{FF2B5EF4-FFF2-40B4-BE49-F238E27FC236}">
                <a16:creationId xmlns:a16="http://schemas.microsoft.com/office/drawing/2014/main" id="{A38E158F-5CFF-4DDF-B019-5583506E0114}"/>
              </a:ext>
            </a:extLst>
          </p:cNvPr>
          <p:cNvCxnSpPr>
            <a:cxnSpLocks noChangeShapeType="1"/>
          </p:cNvCxnSpPr>
          <p:nvPr/>
        </p:nvCxnSpPr>
        <p:spPr bwMode="auto">
          <a:xfrm>
            <a:off x="6913170" y="2714291"/>
            <a:ext cx="609600" cy="457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1" name="Straight Arrow Connector 24">
            <a:extLst>
              <a:ext uri="{FF2B5EF4-FFF2-40B4-BE49-F238E27FC236}">
                <a16:creationId xmlns:a16="http://schemas.microsoft.com/office/drawing/2014/main" id="{A24E47F8-471A-423A-9B3B-0EF7CDF1A948}"/>
              </a:ext>
            </a:extLst>
          </p:cNvPr>
          <p:cNvCxnSpPr>
            <a:cxnSpLocks noChangeShapeType="1"/>
          </p:cNvCxnSpPr>
          <p:nvPr/>
        </p:nvCxnSpPr>
        <p:spPr bwMode="auto">
          <a:xfrm rot="5400000">
            <a:off x="7428238" y="5037137"/>
            <a:ext cx="59055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22" name="Rectangle 21">
            <a:extLst>
              <a:ext uri="{FF2B5EF4-FFF2-40B4-BE49-F238E27FC236}">
                <a16:creationId xmlns:a16="http://schemas.microsoft.com/office/drawing/2014/main" id="{E5CF18FF-2693-4EF4-8AE2-CF8B76265AB4}"/>
              </a:ext>
            </a:extLst>
          </p:cNvPr>
          <p:cNvSpPr/>
          <p:nvPr/>
        </p:nvSpPr>
        <p:spPr>
          <a:xfrm>
            <a:off x="7239325" y="5410200"/>
            <a:ext cx="1095375"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Text Box 26">
            <a:extLst>
              <a:ext uri="{FF2B5EF4-FFF2-40B4-BE49-F238E27FC236}">
                <a16:creationId xmlns:a16="http://schemas.microsoft.com/office/drawing/2014/main" id="{7A0E5B42-7E5E-4ED7-B78A-66B16C966D25}"/>
              </a:ext>
            </a:extLst>
          </p:cNvPr>
          <p:cNvSpPr txBox="1">
            <a:spLocks noChangeArrowheads="1"/>
          </p:cNvSpPr>
          <p:nvPr/>
        </p:nvSpPr>
        <p:spPr bwMode="auto">
          <a:xfrm>
            <a:off x="7344100" y="5421313"/>
            <a:ext cx="1066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000" dirty="0">
                <a:solidFill>
                  <a:schemeClr val="bg1"/>
                </a:solidFill>
              </a:rPr>
              <a:t>UB 04 Facility (Hospital, Nursing Home)</a:t>
            </a:r>
          </a:p>
        </p:txBody>
      </p:sp>
      <p:sp>
        <p:nvSpPr>
          <p:cNvPr id="24" name="Rectangle 23">
            <a:extLst>
              <a:ext uri="{FF2B5EF4-FFF2-40B4-BE49-F238E27FC236}">
                <a16:creationId xmlns:a16="http://schemas.microsoft.com/office/drawing/2014/main" id="{F6141325-C5FC-459E-8E7B-FAE27751430E}"/>
              </a:ext>
            </a:extLst>
          </p:cNvPr>
          <p:cNvSpPr/>
          <p:nvPr/>
        </p:nvSpPr>
        <p:spPr>
          <a:xfrm>
            <a:off x="4205613" y="5410200"/>
            <a:ext cx="1095375"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Text Box 26">
            <a:extLst>
              <a:ext uri="{FF2B5EF4-FFF2-40B4-BE49-F238E27FC236}">
                <a16:creationId xmlns:a16="http://schemas.microsoft.com/office/drawing/2014/main" id="{7724E5F9-BCA8-4ABA-854F-C4C91523466B}"/>
              </a:ext>
            </a:extLst>
          </p:cNvPr>
          <p:cNvSpPr txBox="1">
            <a:spLocks noChangeArrowheads="1"/>
          </p:cNvSpPr>
          <p:nvPr/>
        </p:nvSpPr>
        <p:spPr bwMode="auto">
          <a:xfrm>
            <a:off x="4314354" y="5421312"/>
            <a:ext cx="986633" cy="553998"/>
          </a:xfrm>
          <a:prstGeom prst="rect">
            <a:avLst/>
          </a:prstGeom>
          <a:noFill/>
          <a:ln w="9525">
            <a:noFill/>
            <a:miter lim="800000"/>
            <a:headEnd/>
            <a:tailEnd/>
          </a:ln>
        </p:spPr>
        <p:txBody>
          <a:bodyPr>
            <a:spAutoFit/>
          </a:bodyPr>
          <a:lstStyle/>
          <a:p>
            <a:pPr eaLnBrk="1" fontAlgn="auto" hangingPunct="1">
              <a:spcBef>
                <a:spcPct val="50000"/>
              </a:spcBef>
              <a:spcAft>
                <a:spcPts val="0"/>
              </a:spcAft>
              <a:buFont typeface="Wingdings" pitchFamily="2" charset="2"/>
              <a:buNone/>
              <a:defRPr/>
            </a:pPr>
            <a:r>
              <a:rPr lang="en-US" sz="1000" dirty="0">
                <a:solidFill>
                  <a:schemeClr val="bg1"/>
                </a:solidFill>
                <a:latin typeface="+mn-lt"/>
              </a:rPr>
              <a:t>CMS 1500 Professional  </a:t>
            </a:r>
            <a:r>
              <a:rPr lang="en-US" sz="1000" dirty="0">
                <a:noFill/>
                <a:latin typeface="+mn-lt"/>
              </a:rPr>
              <a:t>1500</a:t>
            </a:r>
          </a:p>
        </p:txBody>
      </p:sp>
      <p:cxnSp>
        <p:nvCxnSpPr>
          <p:cNvPr id="26" name="Straight Arrow Connector 24">
            <a:extLst>
              <a:ext uri="{FF2B5EF4-FFF2-40B4-BE49-F238E27FC236}">
                <a16:creationId xmlns:a16="http://schemas.microsoft.com/office/drawing/2014/main" id="{D469C3FD-97B1-49FC-8376-1243615FA5D4}"/>
              </a:ext>
            </a:extLst>
          </p:cNvPr>
          <p:cNvCxnSpPr>
            <a:cxnSpLocks noChangeShapeType="1"/>
          </p:cNvCxnSpPr>
          <p:nvPr/>
        </p:nvCxnSpPr>
        <p:spPr bwMode="auto">
          <a:xfrm rot="5400000">
            <a:off x="4456438" y="5037137"/>
            <a:ext cx="59055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27" name="Picture 20" descr="NER_057.jpg">
            <a:extLst>
              <a:ext uri="{FF2B5EF4-FFF2-40B4-BE49-F238E27FC236}">
                <a16:creationId xmlns:a16="http://schemas.microsoft.com/office/drawing/2014/main" id="{4D102299-6CC2-4420-A1BA-E7D3974B5B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9450" y="1266825"/>
            <a:ext cx="1619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http://th4.photobucket.com/albums/y120/kenalice/Vintage%20family/th_1981ColesbabyKMC.jpg">
            <a:extLst>
              <a:ext uri="{FF2B5EF4-FFF2-40B4-BE49-F238E27FC236}">
                <a16:creationId xmlns:a16="http://schemas.microsoft.com/office/drawing/2014/main" id="{50380812-39FF-4588-9A0E-D1D2DA793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4900" y="14478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008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38</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Amount Factors</a:t>
            </a:r>
          </a:p>
        </p:txBody>
      </p:sp>
      <p:sp>
        <p:nvSpPr>
          <p:cNvPr id="6" name="Text Placeholder 5">
            <a:extLst>
              <a:ext uri="{FF2B5EF4-FFF2-40B4-BE49-F238E27FC236}">
                <a16:creationId xmlns:a16="http://schemas.microsoft.com/office/drawing/2014/main" id="{13F2C38D-56F1-4072-B9D8-92389F5D71AB}"/>
              </a:ext>
            </a:extLst>
          </p:cNvPr>
          <p:cNvSpPr>
            <a:spLocks noGrp="1"/>
          </p:cNvSpPr>
          <p:nvPr>
            <p:ph type="body" sz="quarter" idx="13"/>
          </p:nvPr>
        </p:nvSpPr>
        <p:spPr>
          <a:xfrm>
            <a:off x="402772" y="900170"/>
            <a:ext cx="5540828" cy="5338705"/>
          </a:xfrm>
        </p:spPr>
        <p:txBody>
          <a:bodyPr/>
          <a:lstStyle/>
          <a:p>
            <a:pPr marL="285750" indent="-285750">
              <a:buFont typeface="Arial" panose="020B0604020202020204" pitchFamily="34" charset="0"/>
              <a:buChar char="•"/>
            </a:pPr>
            <a:r>
              <a:rPr lang="en-US" dirty="0"/>
              <a:t>Billed Amount</a:t>
            </a:r>
          </a:p>
          <a:p>
            <a:pPr marL="519113" lvl="1" indent="-285750"/>
            <a:r>
              <a:rPr lang="en-US" sz="1200" dirty="0"/>
              <a:t>This is the total charge amount of the service submitted by the service provider.</a:t>
            </a:r>
          </a:p>
          <a:p>
            <a:pPr marL="285750" indent="-285750">
              <a:buFont typeface="Arial" panose="020B0604020202020204" pitchFamily="34" charset="0"/>
              <a:buChar char="•"/>
            </a:pPr>
            <a:r>
              <a:rPr lang="en-US" dirty="0"/>
              <a:t>Paid Amount</a:t>
            </a:r>
          </a:p>
          <a:p>
            <a:pPr marL="519113" lvl="1" indent="-285750"/>
            <a:r>
              <a:rPr lang="en-US" sz="1200" dirty="0"/>
              <a:t>The amount paid by HMO, TPA or self insured to the service provider. It is a net paid amount or amount after deducting all plans cost or amount.</a:t>
            </a:r>
          </a:p>
          <a:p>
            <a:pPr marL="285750" indent="-285750">
              <a:buFont typeface="Arial" panose="020B0604020202020204" pitchFamily="34" charset="0"/>
              <a:buChar char="•"/>
            </a:pPr>
            <a:r>
              <a:rPr lang="en-US" dirty="0"/>
              <a:t>Co-Insurance</a:t>
            </a:r>
          </a:p>
          <a:p>
            <a:pPr marL="519113" lvl="1" indent="-285750"/>
            <a:r>
              <a:rPr lang="en-US" sz="1200" dirty="0"/>
              <a:t>Co-insurance refers to money that an individual is required to pay for services, after a deductible has been paid. Co-insurance is often specified by a percentage. For example, the employee pays 20% toward the charges for a service and the employer or insurance company pays 80%.</a:t>
            </a:r>
          </a:p>
          <a:p>
            <a:pPr marL="285750" indent="-285750">
              <a:buFont typeface="Arial" panose="020B0604020202020204" pitchFamily="34" charset="0"/>
              <a:buChar char="•"/>
            </a:pPr>
            <a:r>
              <a:rPr lang="en-US" sz="1500" dirty="0"/>
              <a:t>Co-pay</a:t>
            </a:r>
          </a:p>
          <a:p>
            <a:pPr marL="519113" lvl="1" indent="-285750"/>
            <a:r>
              <a:rPr lang="en-US" sz="1200" dirty="0"/>
              <a:t>The amount paid by member at the time of service. This is fixed amount specified by the medical plan design</a:t>
            </a:r>
          </a:p>
          <a:p>
            <a:pPr marL="285750" indent="-285750">
              <a:buFont typeface="Arial" panose="020B0604020202020204" pitchFamily="34" charset="0"/>
              <a:buChar char="•"/>
            </a:pPr>
            <a:r>
              <a:rPr lang="en-US" sz="1500" dirty="0"/>
              <a:t>Deductible</a:t>
            </a:r>
          </a:p>
          <a:p>
            <a:pPr marL="519113" lvl="1" indent="-285750"/>
            <a:r>
              <a:rPr lang="en-US" sz="1200" dirty="0"/>
              <a:t>The amount an individual must pay for health care expenses before insurance (or a self-insured company) covers the costs. Often, insurance plans are based on yearly deductible amounts.</a:t>
            </a:r>
          </a:p>
        </p:txBody>
      </p:sp>
      <p:sp>
        <p:nvSpPr>
          <p:cNvPr id="7" name="Text Placeholder 5">
            <a:extLst>
              <a:ext uri="{FF2B5EF4-FFF2-40B4-BE49-F238E27FC236}">
                <a16:creationId xmlns:a16="http://schemas.microsoft.com/office/drawing/2014/main" id="{F0C71989-308B-44EE-BB06-300F8F050140}"/>
              </a:ext>
            </a:extLst>
          </p:cNvPr>
          <p:cNvSpPr txBox="1">
            <a:spLocks/>
          </p:cNvSpPr>
          <p:nvPr/>
        </p:nvSpPr>
        <p:spPr>
          <a:xfrm>
            <a:off x="6193973" y="1177339"/>
            <a:ext cx="5540828" cy="4780491"/>
          </a:xfrm>
          <a:prstGeom prst="rect">
            <a:avLst/>
          </a:prstGeom>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dirty="0"/>
          </a:p>
        </p:txBody>
      </p:sp>
      <p:sp>
        <p:nvSpPr>
          <p:cNvPr id="8" name="Text Placeholder 5">
            <a:extLst>
              <a:ext uri="{FF2B5EF4-FFF2-40B4-BE49-F238E27FC236}">
                <a16:creationId xmlns:a16="http://schemas.microsoft.com/office/drawing/2014/main" id="{5C7E1B83-1B4C-4DBA-9A5E-9DE72D916DE8}"/>
              </a:ext>
            </a:extLst>
          </p:cNvPr>
          <p:cNvSpPr txBox="1">
            <a:spLocks/>
          </p:cNvSpPr>
          <p:nvPr/>
        </p:nvSpPr>
        <p:spPr>
          <a:xfrm>
            <a:off x="6096000" y="900170"/>
            <a:ext cx="5540828" cy="5338705"/>
          </a:xfrm>
          <a:prstGeom prst="rect">
            <a:avLst/>
          </a:prstGeom>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Not Allowed Amount</a:t>
            </a:r>
          </a:p>
          <a:p>
            <a:pPr marL="519113" lvl="1" indent="-285750"/>
            <a:r>
              <a:rPr lang="en-US" sz="1200" dirty="0"/>
              <a:t>This represents charges that were not allowed since they were outside the benefit plan design. Although Not Allowed is also a kind of employee paid amount, we are not going to add it in our report directly. Eventually it is paid by Employee. In other words, it is the amount not covered by the plan.</a:t>
            </a:r>
          </a:p>
          <a:p>
            <a:pPr marL="285750" indent="-285750">
              <a:buFont typeface="Arial" panose="020B0604020202020204" pitchFamily="34" charset="0"/>
              <a:buChar char="•"/>
            </a:pPr>
            <a:r>
              <a:rPr lang="en-US" dirty="0"/>
              <a:t>Allowed Amount</a:t>
            </a:r>
          </a:p>
          <a:p>
            <a:pPr marL="519113" lvl="1" indent="-285750"/>
            <a:r>
              <a:rPr lang="en-US" sz="1200" dirty="0"/>
              <a:t>This represents charges that were allowed since they were recognized by the benefit plan design.</a:t>
            </a:r>
          </a:p>
          <a:p>
            <a:pPr marL="285750" indent="-285750">
              <a:buFont typeface="Arial" panose="020B0604020202020204" pitchFamily="34" charset="0"/>
              <a:buChar char="•"/>
            </a:pPr>
            <a:r>
              <a:rPr lang="en-US" dirty="0"/>
              <a:t>Network/PPO Savings</a:t>
            </a:r>
          </a:p>
          <a:p>
            <a:pPr marL="519113" lvl="1" indent="-285750"/>
            <a:r>
              <a:rPr lang="en-US" sz="1200" dirty="0"/>
              <a:t>It is the dollar amount of savings or discount generated by the client for having consulted a provider affiliated with a network. PPO meaning participating provider organization give certain amount of discount out of Billed Amount for using its service.</a:t>
            </a:r>
          </a:p>
          <a:p>
            <a:pPr marL="285750" indent="-285750">
              <a:buFont typeface="Arial" panose="020B0604020202020204" pitchFamily="34" charset="0"/>
              <a:buChar char="•"/>
            </a:pPr>
            <a:r>
              <a:rPr lang="en-US" sz="1500" dirty="0"/>
              <a:t>Employee Paid</a:t>
            </a:r>
          </a:p>
          <a:p>
            <a:pPr marL="519113" lvl="1" indent="-285750"/>
            <a:r>
              <a:rPr lang="en-US" sz="1200" dirty="0"/>
              <a:t>Employee paid is neither Allowed nor Not Allowed Amount. It’s sum of paid amount which should have to pay by the employee. Copay, Coinsurance, Deductible are considered Employee Paid Amount. Not Allowed Amount is also paid by employee but not considered for adjudication in employee paid.</a:t>
            </a:r>
          </a:p>
          <a:p>
            <a:pPr marL="285750" indent="-285750">
              <a:buFont typeface="Arial" panose="020B0604020202020204" pitchFamily="34" charset="0"/>
              <a:buChar char="•"/>
            </a:pPr>
            <a:r>
              <a:rPr lang="en-US" sz="1500" dirty="0"/>
              <a:t>Co-ordination of Benefits</a:t>
            </a:r>
          </a:p>
          <a:p>
            <a:pPr marL="519113" lvl="1" indent="-285750"/>
            <a:r>
              <a:rPr lang="en-US" sz="1200" dirty="0"/>
              <a:t>Amount paid by secondary payer(insurance) if the employee has multiple insurance plans</a:t>
            </a:r>
          </a:p>
          <a:p>
            <a:pPr lvl="1" indent="0">
              <a:buNone/>
            </a:pPr>
            <a:r>
              <a:rPr lang="en-US" sz="1200" dirty="0"/>
              <a:t>	</a:t>
            </a:r>
          </a:p>
        </p:txBody>
      </p:sp>
    </p:spTree>
    <p:extLst>
      <p:ext uri="{BB962C8B-B14F-4D97-AF65-F5344CB8AC3E}">
        <p14:creationId xmlns:p14="http://schemas.microsoft.com/office/powerpoint/2010/main" val="1803869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39</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Understanding Medical Bill</a:t>
            </a:r>
          </a:p>
        </p:txBody>
      </p:sp>
      <p:pic>
        <p:nvPicPr>
          <p:cNvPr id="6" name="Picture 5">
            <a:hlinkClick r:id="rId2"/>
            <a:extLst>
              <a:ext uri="{FF2B5EF4-FFF2-40B4-BE49-F238E27FC236}">
                <a16:creationId xmlns:a16="http://schemas.microsoft.com/office/drawing/2014/main" id="{61AB598B-78F2-43EF-B3A5-E3CD8B85BD9C}"/>
              </a:ext>
            </a:extLst>
          </p:cNvPr>
          <p:cNvPicPr>
            <a:picLocks noChangeAspect="1"/>
          </p:cNvPicPr>
          <p:nvPr/>
        </p:nvPicPr>
        <p:blipFill>
          <a:blip r:embed="rId3"/>
          <a:stretch>
            <a:fillRect/>
          </a:stretch>
        </p:blipFill>
        <p:spPr>
          <a:xfrm>
            <a:off x="2015915" y="1152407"/>
            <a:ext cx="8596142" cy="4796447"/>
          </a:xfrm>
          <a:prstGeom prst="rect">
            <a:avLst/>
          </a:prstGeom>
        </p:spPr>
      </p:pic>
    </p:spTree>
    <p:extLst>
      <p:ext uri="{BB962C8B-B14F-4D97-AF65-F5344CB8AC3E}">
        <p14:creationId xmlns:p14="http://schemas.microsoft.com/office/powerpoint/2010/main" val="1670400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A271EB-2025-4420-9652-96E2F132F7C0}"/>
              </a:ext>
            </a:extLst>
          </p:cNvPr>
          <p:cNvSpPr>
            <a:spLocks noGrp="1"/>
          </p:cNvSpPr>
          <p:nvPr>
            <p:ph type="sldNum" sz="quarter" idx="12"/>
          </p:nvPr>
        </p:nvSpPr>
        <p:spPr/>
        <p:txBody>
          <a:bodyPr/>
          <a:lstStyle/>
          <a:p>
            <a:fld id="{8BC64C03-9EC0-4B7E-8FE4-24DBF62E63E5}" type="slidenum">
              <a:rPr lang="en-US" smtClean="0"/>
              <a:t>4</a:t>
            </a:fld>
            <a:endParaRPr lang="en-US"/>
          </a:p>
        </p:txBody>
      </p:sp>
      <p:sp>
        <p:nvSpPr>
          <p:cNvPr id="4" name="Title 3">
            <a:extLst>
              <a:ext uri="{FF2B5EF4-FFF2-40B4-BE49-F238E27FC236}">
                <a16:creationId xmlns:a16="http://schemas.microsoft.com/office/drawing/2014/main" id="{7088EC7B-76AE-466B-870E-D5FD21B1B619}"/>
              </a:ext>
            </a:extLst>
          </p:cNvPr>
          <p:cNvSpPr>
            <a:spLocks noGrp="1"/>
          </p:cNvSpPr>
          <p:nvPr>
            <p:ph type="title"/>
          </p:nvPr>
        </p:nvSpPr>
        <p:spPr/>
        <p:txBody>
          <a:bodyPr/>
          <a:lstStyle/>
          <a:p>
            <a:r>
              <a:rPr lang="en-US" dirty="0"/>
              <a:t>U.S. Spends more on Health Care than any other countries</a:t>
            </a:r>
          </a:p>
        </p:txBody>
      </p:sp>
      <p:pic>
        <p:nvPicPr>
          <p:cNvPr id="6" name="Picture 5">
            <a:extLst>
              <a:ext uri="{FF2B5EF4-FFF2-40B4-BE49-F238E27FC236}">
                <a16:creationId xmlns:a16="http://schemas.microsoft.com/office/drawing/2014/main" id="{0DCBE35E-6F03-401B-BF3A-C076B454F70A}"/>
              </a:ext>
            </a:extLst>
          </p:cNvPr>
          <p:cNvPicPr>
            <a:picLocks noChangeAspect="1"/>
          </p:cNvPicPr>
          <p:nvPr/>
        </p:nvPicPr>
        <p:blipFill rotWithShape="1">
          <a:blip r:embed="rId2"/>
          <a:srcRect b="4178"/>
          <a:stretch/>
        </p:blipFill>
        <p:spPr>
          <a:xfrm>
            <a:off x="1419225" y="1057275"/>
            <a:ext cx="7715250" cy="4486275"/>
          </a:xfrm>
          <a:prstGeom prst="rect">
            <a:avLst/>
          </a:prstGeom>
        </p:spPr>
      </p:pic>
      <p:sp>
        <p:nvSpPr>
          <p:cNvPr id="8" name="Rectangle 7">
            <a:extLst>
              <a:ext uri="{FF2B5EF4-FFF2-40B4-BE49-F238E27FC236}">
                <a16:creationId xmlns:a16="http://schemas.microsoft.com/office/drawing/2014/main" id="{9A17A938-8219-4EB7-BCD9-4ECCD7C65C29}"/>
              </a:ext>
            </a:extLst>
          </p:cNvPr>
          <p:cNvSpPr/>
          <p:nvPr/>
        </p:nvSpPr>
        <p:spPr>
          <a:xfrm>
            <a:off x="1419226" y="559137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Tree>
    <p:extLst>
      <p:ext uri="{BB962C8B-B14F-4D97-AF65-F5344CB8AC3E}">
        <p14:creationId xmlns:p14="http://schemas.microsoft.com/office/powerpoint/2010/main" val="719775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40</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Understanding Medical Bill</a:t>
            </a:r>
          </a:p>
        </p:txBody>
      </p:sp>
      <p:pic>
        <p:nvPicPr>
          <p:cNvPr id="5" name="Picture 4">
            <a:hlinkClick r:id="rId2"/>
            <a:extLst>
              <a:ext uri="{FF2B5EF4-FFF2-40B4-BE49-F238E27FC236}">
                <a16:creationId xmlns:a16="http://schemas.microsoft.com/office/drawing/2014/main" id="{1F5E2998-6ED0-42D8-83BC-A84DC892F0E6}"/>
              </a:ext>
            </a:extLst>
          </p:cNvPr>
          <p:cNvPicPr>
            <a:picLocks noChangeAspect="1"/>
          </p:cNvPicPr>
          <p:nvPr/>
        </p:nvPicPr>
        <p:blipFill>
          <a:blip r:embed="rId3"/>
          <a:stretch>
            <a:fillRect/>
          </a:stretch>
        </p:blipFill>
        <p:spPr>
          <a:xfrm>
            <a:off x="1482889" y="1235075"/>
            <a:ext cx="9353277" cy="4921263"/>
          </a:xfrm>
          <a:prstGeom prst="rect">
            <a:avLst/>
          </a:prstGeom>
        </p:spPr>
      </p:pic>
    </p:spTree>
    <p:extLst>
      <p:ext uri="{BB962C8B-B14F-4D97-AF65-F5344CB8AC3E}">
        <p14:creationId xmlns:p14="http://schemas.microsoft.com/office/powerpoint/2010/main" val="650922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44"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Two Claim Forms: CMS-1500 and UB-04</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41</a:t>
            </a:fld>
            <a:endParaRPr lang="en-US" dirty="0"/>
          </a:p>
        </p:txBody>
      </p:sp>
      <p:pic>
        <p:nvPicPr>
          <p:cNvPr id="8" name="Picture 7">
            <a:extLst>
              <a:ext uri="{FF2B5EF4-FFF2-40B4-BE49-F238E27FC236}">
                <a16:creationId xmlns:a16="http://schemas.microsoft.com/office/drawing/2014/main" id="{F1243A35-E84A-4C64-9349-619B10B6E796}"/>
              </a:ext>
            </a:extLst>
          </p:cNvPr>
          <p:cNvPicPr>
            <a:picLocks noChangeAspect="1"/>
          </p:cNvPicPr>
          <p:nvPr/>
        </p:nvPicPr>
        <p:blipFill>
          <a:blip r:embed="rId6"/>
          <a:stretch>
            <a:fillRect/>
          </a:stretch>
        </p:blipFill>
        <p:spPr>
          <a:xfrm>
            <a:off x="4069765" y="5434653"/>
            <a:ext cx="3626849" cy="893180"/>
          </a:xfrm>
          <a:prstGeom prst="rect">
            <a:avLst/>
          </a:prstGeom>
          <a:ln>
            <a:solidFill>
              <a:schemeClr val="tx1"/>
            </a:solidFill>
          </a:ln>
        </p:spPr>
      </p:pic>
      <p:pic>
        <p:nvPicPr>
          <p:cNvPr id="9" name="Picture 8">
            <a:extLst>
              <a:ext uri="{FF2B5EF4-FFF2-40B4-BE49-F238E27FC236}">
                <a16:creationId xmlns:a16="http://schemas.microsoft.com/office/drawing/2014/main" id="{BAE47EA0-043A-4EA1-A080-0347C2A79153}"/>
              </a:ext>
            </a:extLst>
          </p:cNvPr>
          <p:cNvPicPr>
            <a:picLocks noChangeAspect="1"/>
          </p:cNvPicPr>
          <p:nvPr/>
        </p:nvPicPr>
        <p:blipFill>
          <a:blip r:embed="rId7"/>
          <a:stretch>
            <a:fillRect/>
          </a:stretch>
        </p:blipFill>
        <p:spPr>
          <a:xfrm>
            <a:off x="126124" y="1423346"/>
            <a:ext cx="5864773" cy="3758253"/>
          </a:xfrm>
          <a:prstGeom prst="rect">
            <a:avLst/>
          </a:prstGeom>
          <a:ln>
            <a:solidFill>
              <a:schemeClr val="tx1"/>
            </a:solidFill>
          </a:ln>
        </p:spPr>
      </p:pic>
      <p:pic>
        <p:nvPicPr>
          <p:cNvPr id="10" name="Picture 9">
            <a:extLst>
              <a:ext uri="{FF2B5EF4-FFF2-40B4-BE49-F238E27FC236}">
                <a16:creationId xmlns:a16="http://schemas.microsoft.com/office/drawing/2014/main" id="{ED09D99F-A8CB-4A16-9999-844D3D0130B4}"/>
              </a:ext>
            </a:extLst>
          </p:cNvPr>
          <p:cNvPicPr>
            <a:picLocks noChangeAspect="1"/>
          </p:cNvPicPr>
          <p:nvPr/>
        </p:nvPicPr>
        <p:blipFill>
          <a:blip r:embed="rId8"/>
          <a:stretch>
            <a:fillRect/>
          </a:stretch>
        </p:blipFill>
        <p:spPr>
          <a:xfrm>
            <a:off x="6201105" y="1423347"/>
            <a:ext cx="5677981" cy="3758252"/>
          </a:xfrm>
          <a:prstGeom prst="rect">
            <a:avLst/>
          </a:prstGeom>
          <a:ln>
            <a:solidFill>
              <a:schemeClr val="tx1"/>
            </a:solidFill>
          </a:ln>
        </p:spPr>
      </p:pic>
    </p:spTree>
    <p:extLst>
      <p:ext uri="{BB962C8B-B14F-4D97-AF65-F5344CB8AC3E}">
        <p14:creationId xmlns:p14="http://schemas.microsoft.com/office/powerpoint/2010/main" val="3773663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42</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Professional Claims: CMS 1500 &amp; Facility Claims: UB 04</a:t>
            </a:r>
          </a:p>
        </p:txBody>
      </p:sp>
      <p:pic>
        <p:nvPicPr>
          <p:cNvPr id="7" name="Picture 6" descr="Table&#10;&#10;Description automatically generated">
            <a:extLst>
              <a:ext uri="{FF2B5EF4-FFF2-40B4-BE49-F238E27FC236}">
                <a16:creationId xmlns:a16="http://schemas.microsoft.com/office/drawing/2014/main" id="{8CD69660-F9DD-45E2-82F6-A1F84DDCA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956441"/>
            <a:ext cx="4997670" cy="5396397"/>
          </a:xfrm>
          <a:prstGeom prst="rect">
            <a:avLst/>
          </a:prstGeom>
          <a:ln>
            <a:solidFill>
              <a:schemeClr val="tx1"/>
            </a:solidFill>
          </a:ln>
        </p:spPr>
      </p:pic>
      <p:pic>
        <p:nvPicPr>
          <p:cNvPr id="9" name="Picture 8" descr="Graphical user interface, application, table, Excel&#10;&#10;Description automatically generated">
            <a:extLst>
              <a:ext uri="{FF2B5EF4-FFF2-40B4-BE49-F238E27FC236}">
                <a16:creationId xmlns:a16="http://schemas.microsoft.com/office/drawing/2014/main" id="{BE42048B-A59F-4B68-BEBF-E6E31E7715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2636" y="1052689"/>
            <a:ext cx="4100467" cy="5306487"/>
          </a:xfrm>
          <a:prstGeom prst="rect">
            <a:avLst/>
          </a:prstGeom>
          <a:ln>
            <a:solidFill>
              <a:schemeClr val="tx1"/>
            </a:solidFill>
          </a:ln>
        </p:spPr>
      </p:pic>
    </p:spTree>
    <p:extLst>
      <p:ext uri="{BB962C8B-B14F-4D97-AF65-F5344CB8AC3E}">
        <p14:creationId xmlns:p14="http://schemas.microsoft.com/office/powerpoint/2010/main" val="1574880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68"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How do </a:t>
            </a:r>
            <a:r>
              <a:rPr lang="en-US" dirty="0" err="1"/>
              <a:t>Facilty</a:t>
            </a:r>
            <a:r>
              <a:rPr lang="en-US" dirty="0"/>
              <a:t> and Professional Claims Differ</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43</a:t>
            </a:fld>
            <a:endParaRPr lang="en-US" dirty="0"/>
          </a:p>
        </p:txBody>
      </p:sp>
      <p:pic>
        <p:nvPicPr>
          <p:cNvPr id="6" name="Picture 5">
            <a:extLst>
              <a:ext uri="{FF2B5EF4-FFF2-40B4-BE49-F238E27FC236}">
                <a16:creationId xmlns:a16="http://schemas.microsoft.com/office/drawing/2014/main" id="{ADDFF2E1-1323-4051-85FC-475AD785FAB9}"/>
              </a:ext>
            </a:extLst>
          </p:cNvPr>
          <p:cNvPicPr>
            <a:picLocks noChangeAspect="1"/>
          </p:cNvPicPr>
          <p:nvPr/>
        </p:nvPicPr>
        <p:blipFill>
          <a:blip r:embed="rId6"/>
          <a:stretch>
            <a:fillRect/>
          </a:stretch>
        </p:blipFill>
        <p:spPr>
          <a:xfrm>
            <a:off x="404452" y="1453020"/>
            <a:ext cx="5460324" cy="4695531"/>
          </a:xfrm>
          <a:prstGeom prst="rect">
            <a:avLst/>
          </a:prstGeom>
          <a:ln>
            <a:solidFill>
              <a:schemeClr val="tx1"/>
            </a:solidFill>
          </a:ln>
        </p:spPr>
      </p:pic>
      <p:pic>
        <p:nvPicPr>
          <p:cNvPr id="7" name="Picture 6">
            <a:extLst>
              <a:ext uri="{FF2B5EF4-FFF2-40B4-BE49-F238E27FC236}">
                <a16:creationId xmlns:a16="http://schemas.microsoft.com/office/drawing/2014/main" id="{3AA80065-DE6E-4CF3-A381-6F512BFF0ED6}"/>
              </a:ext>
            </a:extLst>
          </p:cNvPr>
          <p:cNvPicPr>
            <a:picLocks noChangeAspect="1"/>
          </p:cNvPicPr>
          <p:nvPr/>
        </p:nvPicPr>
        <p:blipFill>
          <a:blip r:embed="rId7"/>
          <a:stretch>
            <a:fillRect/>
          </a:stretch>
        </p:blipFill>
        <p:spPr>
          <a:xfrm>
            <a:off x="6044244" y="1453020"/>
            <a:ext cx="5678693" cy="3203064"/>
          </a:xfrm>
          <a:prstGeom prst="rect">
            <a:avLst/>
          </a:prstGeom>
          <a:ln>
            <a:solidFill>
              <a:schemeClr val="tx1"/>
            </a:solidFill>
          </a:ln>
        </p:spPr>
      </p:pic>
    </p:spTree>
    <p:extLst>
      <p:ext uri="{BB962C8B-B14F-4D97-AF65-F5344CB8AC3E}">
        <p14:creationId xmlns:p14="http://schemas.microsoft.com/office/powerpoint/2010/main" val="1098067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91"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Claim Header vs. Claim Lines</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44</a:t>
            </a:fld>
            <a:endParaRPr lang="en-US" dirty="0"/>
          </a:p>
        </p:txBody>
      </p:sp>
      <p:pic>
        <p:nvPicPr>
          <p:cNvPr id="4" name="Picture 3">
            <a:extLst>
              <a:ext uri="{FF2B5EF4-FFF2-40B4-BE49-F238E27FC236}">
                <a16:creationId xmlns:a16="http://schemas.microsoft.com/office/drawing/2014/main" id="{80E22528-3F21-40AB-806B-9046346B8E3B}"/>
              </a:ext>
            </a:extLst>
          </p:cNvPr>
          <p:cNvPicPr>
            <a:picLocks noChangeAspect="1"/>
          </p:cNvPicPr>
          <p:nvPr/>
        </p:nvPicPr>
        <p:blipFill>
          <a:blip r:embed="rId6"/>
          <a:stretch>
            <a:fillRect/>
          </a:stretch>
        </p:blipFill>
        <p:spPr>
          <a:xfrm>
            <a:off x="377041" y="1318349"/>
            <a:ext cx="5475569" cy="4588465"/>
          </a:xfrm>
          <a:prstGeom prst="rect">
            <a:avLst/>
          </a:prstGeom>
          <a:ln>
            <a:solidFill>
              <a:schemeClr val="tx1"/>
            </a:solidFill>
          </a:ln>
        </p:spPr>
      </p:pic>
      <p:pic>
        <p:nvPicPr>
          <p:cNvPr id="8" name="Picture 7">
            <a:extLst>
              <a:ext uri="{FF2B5EF4-FFF2-40B4-BE49-F238E27FC236}">
                <a16:creationId xmlns:a16="http://schemas.microsoft.com/office/drawing/2014/main" id="{4E2F76A2-D1ED-4EF8-87BA-4132C5C6B5A6}"/>
              </a:ext>
            </a:extLst>
          </p:cNvPr>
          <p:cNvPicPr>
            <a:picLocks noChangeAspect="1"/>
          </p:cNvPicPr>
          <p:nvPr/>
        </p:nvPicPr>
        <p:blipFill>
          <a:blip r:embed="rId7"/>
          <a:stretch>
            <a:fillRect/>
          </a:stretch>
        </p:blipFill>
        <p:spPr>
          <a:xfrm>
            <a:off x="6096000" y="1279525"/>
            <a:ext cx="5475569" cy="4627289"/>
          </a:xfrm>
          <a:prstGeom prst="rect">
            <a:avLst/>
          </a:prstGeom>
          <a:ln>
            <a:solidFill>
              <a:schemeClr val="tx1"/>
            </a:solidFill>
          </a:ln>
        </p:spPr>
      </p:pic>
    </p:spTree>
    <p:extLst>
      <p:ext uri="{BB962C8B-B14F-4D97-AF65-F5344CB8AC3E}">
        <p14:creationId xmlns:p14="http://schemas.microsoft.com/office/powerpoint/2010/main" val="1057646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45</a:t>
            </a:fld>
            <a:endParaRPr lang="en-US"/>
          </a:p>
        </p:txBody>
      </p:sp>
      <p:pic>
        <p:nvPicPr>
          <p:cNvPr id="6" name="Picture 5">
            <a:extLst>
              <a:ext uri="{FF2B5EF4-FFF2-40B4-BE49-F238E27FC236}">
                <a16:creationId xmlns:a16="http://schemas.microsoft.com/office/drawing/2014/main" id="{12440D7C-1795-46E9-BD62-4E0980470520}"/>
              </a:ext>
            </a:extLst>
          </p:cNvPr>
          <p:cNvPicPr>
            <a:picLocks noChangeAspect="1"/>
          </p:cNvPicPr>
          <p:nvPr/>
        </p:nvPicPr>
        <p:blipFill>
          <a:blip r:embed="rId2"/>
          <a:stretch>
            <a:fillRect/>
          </a:stretch>
        </p:blipFill>
        <p:spPr>
          <a:xfrm>
            <a:off x="126585" y="451945"/>
            <a:ext cx="11907220" cy="5938345"/>
          </a:xfrm>
          <a:prstGeom prst="rect">
            <a:avLst/>
          </a:prstGeom>
        </p:spPr>
      </p:pic>
    </p:spTree>
    <p:extLst>
      <p:ext uri="{BB962C8B-B14F-4D97-AF65-F5344CB8AC3E}">
        <p14:creationId xmlns:p14="http://schemas.microsoft.com/office/powerpoint/2010/main" val="4197642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46</a:t>
            </a:fld>
            <a:endParaRPr lang="en-US"/>
          </a:p>
        </p:txBody>
      </p:sp>
      <p:pic>
        <p:nvPicPr>
          <p:cNvPr id="2" name="Picture 1">
            <a:extLst>
              <a:ext uri="{FF2B5EF4-FFF2-40B4-BE49-F238E27FC236}">
                <a16:creationId xmlns:a16="http://schemas.microsoft.com/office/drawing/2014/main" id="{B8E61619-C610-44E2-9B30-443292C18A88}"/>
              </a:ext>
            </a:extLst>
          </p:cNvPr>
          <p:cNvPicPr>
            <a:picLocks noChangeAspect="1"/>
          </p:cNvPicPr>
          <p:nvPr/>
        </p:nvPicPr>
        <p:blipFill>
          <a:blip r:embed="rId2"/>
          <a:stretch>
            <a:fillRect/>
          </a:stretch>
        </p:blipFill>
        <p:spPr>
          <a:xfrm>
            <a:off x="5542775" y="624662"/>
            <a:ext cx="5707117" cy="5783552"/>
          </a:xfrm>
          <a:prstGeom prst="rect">
            <a:avLst/>
          </a:prstGeom>
        </p:spPr>
      </p:pic>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UB-04 – Example (Inpatient) </a:t>
            </a:r>
          </a:p>
        </p:txBody>
      </p:sp>
    </p:spTree>
    <p:extLst>
      <p:ext uri="{BB962C8B-B14F-4D97-AF65-F5344CB8AC3E}">
        <p14:creationId xmlns:p14="http://schemas.microsoft.com/office/powerpoint/2010/main" val="1402005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47</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CMS-1500 – Professional Claim Example</a:t>
            </a:r>
          </a:p>
        </p:txBody>
      </p:sp>
      <p:pic>
        <p:nvPicPr>
          <p:cNvPr id="4" name="Picture 3">
            <a:extLst>
              <a:ext uri="{FF2B5EF4-FFF2-40B4-BE49-F238E27FC236}">
                <a16:creationId xmlns:a16="http://schemas.microsoft.com/office/drawing/2014/main" id="{EAF8C855-8B01-409E-873C-BDCD7317D07A}"/>
              </a:ext>
            </a:extLst>
          </p:cNvPr>
          <p:cNvPicPr>
            <a:picLocks noChangeAspect="1"/>
          </p:cNvPicPr>
          <p:nvPr/>
        </p:nvPicPr>
        <p:blipFill>
          <a:blip r:embed="rId2"/>
          <a:stretch>
            <a:fillRect/>
          </a:stretch>
        </p:blipFill>
        <p:spPr>
          <a:xfrm>
            <a:off x="2028630" y="1252959"/>
            <a:ext cx="7968358" cy="4895593"/>
          </a:xfrm>
          <a:prstGeom prst="rect">
            <a:avLst/>
          </a:prstGeom>
        </p:spPr>
      </p:pic>
    </p:spTree>
    <p:extLst>
      <p:ext uri="{BB962C8B-B14F-4D97-AF65-F5344CB8AC3E}">
        <p14:creationId xmlns:p14="http://schemas.microsoft.com/office/powerpoint/2010/main" val="168069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48</a:t>
            </a:fld>
            <a:endParaRPr lang="en-US"/>
          </a:p>
        </p:txBody>
      </p:sp>
      <p:graphicFrame>
        <p:nvGraphicFramePr>
          <p:cNvPr id="6" name="Object 1">
            <a:extLst>
              <a:ext uri="{FF2B5EF4-FFF2-40B4-BE49-F238E27FC236}">
                <a16:creationId xmlns:a16="http://schemas.microsoft.com/office/drawing/2014/main" id="{E6316256-303E-4F90-9073-824984007466}"/>
              </a:ext>
            </a:extLst>
          </p:cNvPr>
          <p:cNvGraphicFramePr>
            <a:graphicFrameLocks noChangeAspect="1"/>
          </p:cNvGraphicFramePr>
          <p:nvPr>
            <p:extLst>
              <p:ext uri="{D42A27DB-BD31-4B8C-83A1-F6EECF244321}">
                <p14:modId xmlns:p14="http://schemas.microsoft.com/office/powerpoint/2010/main" val="3452516723"/>
              </p:ext>
            </p:extLst>
          </p:nvPr>
        </p:nvGraphicFramePr>
        <p:xfrm>
          <a:off x="383625" y="31531"/>
          <a:ext cx="11545541" cy="6411310"/>
        </p:xfrm>
        <a:graphic>
          <a:graphicData uri="http://schemas.openxmlformats.org/presentationml/2006/ole">
            <mc:AlternateContent xmlns:mc="http://schemas.openxmlformats.org/markup-compatibility/2006">
              <mc:Choice xmlns:v="urn:schemas-microsoft-com:vml" Requires="v">
                <p:oleObj spid="_x0000_s46111" name="Visio" r:id="rId3" imgW="9567367" imgH="7090867" progId="">
                  <p:embed/>
                </p:oleObj>
              </mc:Choice>
              <mc:Fallback>
                <p:oleObj name="Visio" r:id="rId3" imgW="9567367" imgH="7090867" progId="">
                  <p:embed/>
                  <p:pic>
                    <p:nvPicPr>
                      <p:cNvPr id="1026" name="Object 1">
                        <a:extLst>
                          <a:ext uri="{FF2B5EF4-FFF2-40B4-BE49-F238E27FC236}">
                            <a16:creationId xmlns:a16="http://schemas.microsoft.com/office/drawing/2014/main" id="{D72CAAD6-655C-4136-8F0F-B5518CE26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25" y="31531"/>
                        <a:ext cx="11545541" cy="6411310"/>
                      </a:xfrm>
                      <a:prstGeom prst="rect">
                        <a:avLst/>
                      </a:prstGeom>
                      <a:noFill/>
                    </p:spPr>
                  </p:pic>
                </p:oleObj>
              </mc:Fallback>
            </mc:AlternateContent>
          </a:graphicData>
        </a:graphic>
      </p:graphicFrame>
    </p:spTree>
    <p:extLst>
      <p:ext uri="{BB962C8B-B14F-4D97-AF65-F5344CB8AC3E}">
        <p14:creationId xmlns:p14="http://schemas.microsoft.com/office/powerpoint/2010/main" val="4147873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49</a:t>
            </a:fld>
            <a:endParaRPr lang="en-US"/>
          </a:p>
        </p:txBody>
      </p:sp>
      <p:sp>
        <p:nvSpPr>
          <p:cNvPr id="4" name="Title 4">
            <a:extLst>
              <a:ext uri="{FF2B5EF4-FFF2-40B4-BE49-F238E27FC236}">
                <a16:creationId xmlns:a16="http://schemas.microsoft.com/office/drawing/2014/main" id="{FB604A2A-6250-48DD-8D48-B3CA157668D8}"/>
              </a:ext>
            </a:extLst>
          </p:cNvPr>
          <p:cNvSpPr>
            <a:spLocks noGrp="1"/>
          </p:cNvSpPr>
          <p:nvPr>
            <p:ph type="title"/>
          </p:nvPr>
        </p:nvSpPr>
        <p:spPr>
          <a:xfrm>
            <a:off x="120869" y="102683"/>
            <a:ext cx="11277600" cy="914400"/>
          </a:xfrm>
        </p:spPr>
        <p:txBody>
          <a:bodyPr/>
          <a:lstStyle/>
          <a:p>
            <a:r>
              <a:rPr lang="en-US" dirty="0"/>
              <a:t>How is Pharmacy Claims generated?</a:t>
            </a:r>
          </a:p>
        </p:txBody>
      </p:sp>
      <p:pic>
        <p:nvPicPr>
          <p:cNvPr id="5" name="Picture 20">
            <a:extLst>
              <a:ext uri="{FF2B5EF4-FFF2-40B4-BE49-F238E27FC236}">
                <a16:creationId xmlns:a16="http://schemas.microsoft.com/office/drawing/2014/main" id="{32E0E677-1B31-417B-B462-8FB73CDE68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0217" y="4009531"/>
            <a:ext cx="9144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30">
            <a:extLst>
              <a:ext uri="{FF2B5EF4-FFF2-40B4-BE49-F238E27FC236}">
                <a16:creationId xmlns:a16="http://schemas.microsoft.com/office/drawing/2014/main" id="{12420CCB-25D5-4FE6-AA85-14F62D395E75}"/>
              </a:ext>
            </a:extLst>
          </p:cNvPr>
          <p:cNvCxnSpPr>
            <a:cxnSpLocks noChangeShapeType="1"/>
          </p:cNvCxnSpPr>
          <p:nvPr/>
        </p:nvCxnSpPr>
        <p:spPr bwMode="auto">
          <a:xfrm>
            <a:off x="3297617" y="1747343"/>
            <a:ext cx="6858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8" name="Straight Arrow Connector 31">
            <a:extLst>
              <a:ext uri="{FF2B5EF4-FFF2-40B4-BE49-F238E27FC236}">
                <a16:creationId xmlns:a16="http://schemas.microsoft.com/office/drawing/2014/main" id="{A9AECA5F-A99B-4F74-B812-435BD3500702}"/>
              </a:ext>
            </a:extLst>
          </p:cNvPr>
          <p:cNvCxnSpPr>
            <a:cxnSpLocks noChangeShapeType="1"/>
          </p:cNvCxnSpPr>
          <p:nvPr/>
        </p:nvCxnSpPr>
        <p:spPr bwMode="auto">
          <a:xfrm>
            <a:off x="6345617" y="1747343"/>
            <a:ext cx="6858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9" name="Straight Arrow Connector 34">
            <a:extLst>
              <a:ext uri="{FF2B5EF4-FFF2-40B4-BE49-F238E27FC236}">
                <a16:creationId xmlns:a16="http://schemas.microsoft.com/office/drawing/2014/main" id="{7A0CB30E-167C-496E-B11E-549E07D00AE7}"/>
              </a:ext>
            </a:extLst>
          </p:cNvPr>
          <p:cNvCxnSpPr>
            <a:cxnSpLocks noChangeShapeType="1"/>
          </p:cNvCxnSpPr>
          <p:nvPr/>
        </p:nvCxnSpPr>
        <p:spPr bwMode="auto">
          <a:xfrm rot="5400000">
            <a:off x="8176005" y="3574555"/>
            <a:ext cx="76200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0" name="Straight Arrow Connector 36">
            <a:extLst>
              <a:ext uri="{FF2B5EF4-FFF2-40B4-BE49-F238E27FC236}">
                <a16:creationId xmlns:a16="http://schemas.microsoft.com/office/drawing/2014/main" id="{7554E1F2-B5FC-469B-A853-7DE011492AEC}"/>
              </a:ext>
            </a:extLst>
          </p:cNvPr>
          <p:cNvCxnSpPr>
            <a:cxnSpLocks noChangeShapeType="1"/>
          </p:cNvCxnSpPr>
          <p:nvPr/>
        </p:nvCxnSpPr>
        <p:spPr bwMode="auto">
          <a:xfrm rot="10800000">
            <a:off x="6498017" y="4338143"/>
            <a:ext cx="9906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11" name="Picture 17" descr="nri0200.jpg">
            <a:extLst>
              <a:ext uri="{FF2B5EF4-FFF2-40B4-BE49-F238E27FC236}">
                <a16:creationId xmlns:a16="http://schemas.microsoft.com/office/drawing/2014/main" id="{8841E555-C607-4169-B1E1-A4B3F9FC05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6817" y="1290143"/>
            <a:ext cx="11811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descr="nri0217.jpg">
            <a:extLst>
              <a:ext uri="{FF2B5EF4-FFF2-40B4-BE49-F238E27FC236}">
                <a16:creationId xmlns:a16="http://schemas.microsoft.com/office/drawing/2014/main" id="{E490EEAE-DC89-4D4A-AB7A-43A8927B39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8217" y="4338143"/>
            <a:ext cx="11715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nri0245.jpg">
            <a:extLst>
              <a:ext uri="{FF2B5EF4-FFF2-40B4-BE49-F238E27FC236}">
                <a16:creationId xmlns:a16="http://schemas.microsoft.com/office/drawing/2014/main" id="{E75E6488-3CC0-4B83-8C55-97B5A418973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45817" y="1213943"/>
            <a:ext cx="13144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vmo0035.jpg">
            <a:extLst>
              <a:ext uri="{FF2B5EF4-FFF2-40B4-BE49-F238E27FC236}">
                <a16:creationId xmlns:a16="http://schemas.microsoft.com/office/drawing/2014/main" id="{DE09619D-9A30-4F28-AE14-9EABAF21E3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26017" y="1366343"/>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39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BBC217-5D7D-4692-B0B3-3EC42BDFB655}"/>
              </a:ext>
            </a:extLst>
          </p:cNvPr>
          <p:cNvSpPr>
            <a:spLocks noGrp="1"/>
          </p:cNvSpPr>
          <p:nvPr>
            <p:ph type="sldNum" sz="quarter" idx="12"/>
          </p:nvPr>
        </p:nvSpPr>
        <p:spPr/>
        <p:txBody>
          <a:bodyPr/>
          <a:lstStyle/>
          <a:p>
            <a:fld id="{8BC64C03-9EC0-4B7E-8FE4-24DBF62E63E5}" type="slidenum">
              <a:rPr lang="en-US" smtClean="0"/>
              <a:t>5</a:t>
            </a:fld>
            <a:endParaRPr lang="en-US"/>
          </a:p>
        </p:txBody>
      </p:sp>
      <p:sp>
        <p:nvSpPr>
          <p:cNvPr id="4" name="Title 3">
            <a:extLst>
              <a:ext uri="{FF2B5EF4-FFF2-40B4-BE49-F238E27FC236}">
                <a16:creationId xmlns:a16="http://schemas.microsoft.com/office/drawing/2014/main" id="{A9686F25-5D92-49A6-9AFC-3941CFD86F2B}"/>
              </a:ext>
            </a:extLst>
          </p:cNvPr>
          <p:cNvSpPr>
            <a:spLocks noGrp="1"/>
          </p:cNvSpPr>
          <p:nvPr>
            <p:ph type="title"/>
          </p:nvPr>
        </p:nvSpPr>
        <p:spPr/>
        <p:txBody>
          <a:bodyPr/>
          <a:lstStyle/>
          <a:p>
            <a:r>
              <a:rPr lang="en-US" dirty="0"/>
              <a:t>U.S. Public Spending is similar to Other Countries; Out-of-Pocket and Private Spending are Higher than most</a:t>
            </a:r>
          </a:p>
        </p:txBody>
      </p:sp>
      <p:pic>
        <p:nvPicPr>
          <p:cNvPr id="5" name="Picture 4">
            <a:extLst>
              <a:ext uri="{FF2B5EF4-FFF2-40B4-BE49-F238E27FC236}">
                <a16:creationId xmlns:a16="http://schemas.microsoft.com/office/drawing/2014/main" id="{6C23B5DB-43FA-49B8-B396-65ED65490A7C}"/>
              </a:ext>
            </a:extLst>
          </p:cNvPr>
          <p:cNvPicPr>
            <a:picLocks noChangeAspect="1"/>
          </p:cNvPicPr>
          <p:nvPr/>
        </p:nvPicPr>
        <p:blipFill>
          <a:blip r:embed="rId2"/>
          <a:stretch>
            <a:fillRect/>
          </a:stretch>
        </p:blipFill>
        <p:spPr>
          <a:xfrm>
            <a:off x="723900" y="1279525"/>
            <a:ext cx="8142102" cy="4492826"/>
          </a:xfrm>
          <a:prstGeom prst="rect">
            <a:avLst/>
          </a:prstGeom>
        </p:spPr>
      </p:pic>
      <p:sp>
        <p:nvSpPr>
          <p:cNvPr id="6" name="Rectangle 5">
            <a:extLst>
              <a:ext uri="{FF2B5EF4-FFF2-40B4-BE49-F238E27FC236}">
                <a16:creationId xmlns:a16="http://schemas.microsoft.com/office/drawing/2014/main" id="{B9BEBECC-8D63-4325-81A3-EE02716836BB}"/>
              </a:ext>
            </a:extLst>
          </p:cNvPr>
          <p:cNvSpPr/>
          <p:nvPr/>
        </p:nvSpPr>
        <p:spPr>
          <a:xfrm>
            <a:off x="628651" y="5772351"/>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Tree>
    <p:extLst>
      <p:ext uri="{BB962C8B-B14F-4D97-AF65-F5344CB8AC3E}">
        <p14:creationId xmlns:p14="http://schemas.microsoft.com/office/powerpoint/2010/main" val="3503515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50</a:t>
            </a:fld>
            <a:endParaRPr lang="en-US"/>
          </a:p>
        </p:txBody>
      </p:sp>
      <p:grpSp>
        <p:nvGrpSpPr>
          <p:cNvPr id="5" name="Group 44">
            <a:extLst>
              <a:ext uri="{FF2B5EF4-FFF2-40B4-BE49-F238E27FC236}">
                <a16:creationId xmlns:a16="http://schemas.microsoft.com/office/drawing/2014/main" id="{E0AF107E-C5DE-4721-AC05-AB5648917B11}"/>
              </a:ext>
            </a:extLst>
          </p:cNvPr>
          <p:cNvGrpSpPr>
            <a:grpSpLocks noChangeAspect="1"/>
          </p:cNvGrpSpPr>
          <p:nvPr/>
        </p:nvGrpSpPr>
        <p:grpSpPr bwMode="auto">
          <a:xfrm>
            <a:off x="1473066" y="1207198"/>
            <a:ext cx="9707358" cy="4965002"/>
            <a:chOff x="0" y="0"/>
            <a:chExt cx="8480" cy="5147"/>
          </a:xfrm>
        </p:grpSpPr>
        <p:sp>
          <p:nvSpPr>
            <p:cNvPr id="7" name="AutoShape 24">
              <a:extLst>
                <a:ext uri="{FF2B5EF4-FFF2-40B4-BE49-F238E27FC236}">
                  <a16:creationId xmlns:a16="http://schemas.microsoft.com/office/drawing/2014/main" id="{11018F7A-70A8-493D-A4E5-4D813E035562}"/>
                </a:ext>
              </a:extLst>
            </p:cNvPr>
            <p:cNvSpPr>
              <a:spLocks noChangeAspect="1" noChangeArrowheads="1" noTextEdit="1"/>
            </p:cNvSpPr>
            <p:nvPr/>
          </p:nvSpPr>
          <p:spPr bwMode="auto">
            <a:xfrm>
              <a:off x="0" y="0"/>
              <a:ext cx="7961" cy="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 name="Rectangle 46">
              <a:extLst>
                <a:ext uri="{FF2B5EF4-FFF2-40B4-BE49-F238E27FC236}">
                  <a16:creationId xmlns:a16="http://schemas.microsoft.com/office/drawing/2014/main" id="{F608B9D5-C1FE-4012-BB56-A90C93F045B3}"/>
                </a:ext>
              </a:extLst>
            </p:cNvPr>
            <p:cNvSpPr>
              <a:spLocks noChangeArrowheads="1"/>
            </p:cNvSpPr>
            <p:nvPr/>
          </p:nvSpPr>
          <p:spPr bwMode="auto">
            <a:xfrm>
              <a:off x="2871" y="313"/>
              <a:ext cx="563" cy="496"/>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PCP</a:t>
              </a:r>
              <a:endParaRPr lang="en-US" altLang="en-US" sz="1400">
                <a:ea typeface="Calibri" panose="020F0502020204030204" pitchFamily="34" charset="0"/>
                <a:cs typeface="Times New Roman" panose="02020603050405020304" pitchFamily="18" charset="0"/>
              </a:endParaRPr>
            </a:p>
          </p:txBody>
        </p:sp>
        <p:sp>
          <p:nvSpPr>
            <p:cNvPr id="9" name="Rectangle 47">
              <a:extLst>
                <a:ext uri="{FF2B5EF4-FFF2-40B4-BE49-F238E27FC236}">
                  <a16:creationId xmlns:a16="http://schemas.microsoft.com/office/drawing/2014/main" id="{F19A3CAA-7872-40B1-8DD3-44701452BEF9}"/>
                </a:ext>
              </a:extLst>
            </p:cNvPr>
            <p:cNvSpPr>
              <a:spLocks noChangeArrowheads="1"/>
            </p:cNvSpPr>
            <p:nvPr/>
          </p:nvSpPr>
          <p:spPr bwMode="auto">
            <a:xfrm>
              <a:off x="5333" y="279"/>
              <a:ext cx="1806" cy="554"/>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Pharmacy Retailer</a:t>
              </a:r>
              <a:endParaRPr lang="en-US" altLang="en-US" sz="1400">
                <a:ea typeface="Calibri" panose="020F0502020204030204" pitchFamily="34" charset="0"/>
                <a:cs typeface="Times New Roman" panose="02020603050405020304" pitchFamily="18" charset="0"/>
              </a:endParaRPr>
            </a:p>
          </p:txBody>
        </p:sp>
        <p:cxnSp>
          <p:nvCxnSpPr>
            <p:cNvPr id="10" name="AutoShape 20">
              <a:extLst>
                <a:ext uri="{FF2B5EF4-FFF2-40B4-BE49-F238E27FC236}">
                  <a16:creationId xmlns:a16="http://schemas.microsoft.com/office/drawing/2014/main" id="{80EBBADB-B666-4149-82ED-4C9E5522B178}"/>
                </a:ext>
              </a:extLst>
            </p:cNvPr>
            <p:cNvCxnSpPr>
              <a:cxnSpLocks noChangeShapeType="1"/>
            </p:cNvCxnSpPr>
            <p:nvPr/>
          </p:nvCxnSpPr>
          <p:spPr bwMode="auto">
            <a:xfrm>
              <a:off x="3615" y="555"/>
              <a:ext cx="103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 name="AutoShape 19">
              <a:extLst>
                <a:ext uri="{FF2B5EF4-FFF2-40B4-BE49-F238E27FC236}">
                  <a16:creationId xmlns:a16="http://schemas.microsoft.com/office/drawing/2014/main" id="{8C3B24AA-40C0-4004-9F5A-35A60861F4F4}"/>
                </a:ext>
              </a:extLst>
            </p:cNvPr>
            <p:cNvCxnSpPr>
              <a:cxnSpLocks noChangeShapeType="1"/>
            </p:cNvCxnSpPr>
            <p:nvPr/>
          </p:nvCxnSpPr>
          <p:spPr bwMode="auto">
            <a:xfrm>
              <a:off x="1823" y="543"/>
              <a:ext cx="92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18">
              <a:extLst>
                <a:ext uri="{FF2B5EF4-FFF2-40B4-BE49-F238E27FC236}">
                  <a16:creationId xmlns:a16="http://schemas.microsoft.com/office/drawing/2014/main" id="{9B060902-C560-4DA9-8370-0E9D32A04373}"/>
                </a:ext>
              </a:extLst>
            </p:cNvPr>
            <p:cNvCxnSpPr>
              <a:cxnSpLocks noChangeShapeType="1"/>
            </p:cNvCxnSpPr>
            <p:nvPr/>
          </p:nvCxnSpPr>
          <p:spPr bwMode="auto">
            <a:xfrm>
              <a:off x="6196" y="833"/>
              <a:ext cx="1" cy="56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17">
              <a:extLst>
                <a:ext uri="{FF2B5EF4-FFF2-40B4-BE49-F238E27FC236}">
                  <a16:creationId xmlns:a16="http://schemas.microsoft.com/office/drawing/2014/main" id="{72917944-DAFF-494D-B30F-B86A976064A6}"/>
                </a:ext>
              </a:extLst>
            </p:cNvPr>
            <p:cNvCxnSpPr>
              <a:cxnSpLocks noChangeShapeType="1"/>
            </p:cNvCxnSpPr>
            <p:nvPr/>
          </p:nvCxnSpPr>
          <p:spPr bwMode="auto">
            <a:xfrm>
              <a:off x="1263" y="762"/>
              <a:ext cx="3957" cy="145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52">
              <a:extLst>
                <a:ext uri="{FF2B5EF4-FFF2-40B4-BE49-F238E27FC236}">
                  <a16:creationId xmlns:a16="http://schemas.microsoft.com/office/drawing/2014/main" id="{A5B251D5-3AFE-4D0B-BE54-5D0B12E2E396}"/>
                </a:ext>
              </a:extLst>
            </p:cNvPr>
            <p:cNvSpPr>
              <a:spLocks noChangeArrowheads="1"/>
            </p:cNvSpPr>
            <p:nvPr/>
          </p:nvSpPr>
          <p:spPr bwMode="auto">
            <a:xfrm>
              <a:off x="709" y="313"/>
              <a:ext cx="1108" cy="495"/>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Patient</a:t>
              </a:r>
              <a:endParaRPr lang="en-US" altLang="en-US" sz="1400">
                <a:ea typeface="Calibri" panose="020F0502020204030204" pitchFamily="34" charset="0"/>
                <a:cs typeface="Times New Roman" panose="02020603050405020304" pitchFamily="18" charset="0"/>
              </a:endParaRPr>
            </a:p>
          </p:txBody>
        </p:sp>
        <p:sp>
          <p:nvSpPr>
            <p:cNvPr id="15" name="Rectangle 53">
              <a:extLst>
                <a:ext uri="{FF2B5EF4-FFF2-40B4-BE49-F238E27FC236}">
                  <a16:creationId xmlns:a16="http://schemas.microsoft.com/office/drawing/2014/main" id="{99D4623E-DD97-4E38-A0B2-B13BB6530387}"/>
                </a:ext>
              </a:extLst>
            </p:cNvPr>
            <p:cNvSpPr>
              <a:spLocks noChangeArrowheads="1"/>
            </p:cNvSpPr>
            <p:nvPr/>
          </p:nvSpPr>
          <p:spPr bwMode="auto">
            <a:xfrm>
              <a:off x="5515" y="1387"/>
              <a:ext cx="1362" cy="288"/>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Fill/ Dispense</a:t>
              </a:r>
              <a:endParaRPr lang="en-US" altLang="en-US" sz="1400">
                <a:ea typeface="Calibri" panose="020F0502020204030204" pitchFamily="34" charset="0"/>
                <a:cs typeface="Times New Roman" panose="02020603050405020304" pitchFamily="18" charset="0"/>
              </a:endParaRPr>
            </a:p>
          </p:txBody>
        </p:sp>
        <p:sp>
          <p:nvSpPr>
            <p:cNvPr id="16" name="Rectangle 54">
              <a:extLst>
                <a:ext uri="{FF2B5EF4-FFF2-40B4-BE49-F238E27FC236}">
                  <a16:creationId xmlns:a16="http://schemas.microsoft.com/office/drawing/2014/main" id="{4FC0005A-9331-4170-8CFA-A1CD440B2E76}"/>
                </a:ext>
              </a:extLst>
            </p:cNvPr>
            <p:cNvSpPr>
              <a:spLocks noChangeArrowheads="1"/>
            </p:cNvSpPr>
            <p:nvPr/>
          </p:nvSpPr>
          <p:spPr bwMode="auto">
            <a:xfrm>
              <a:off x="6511" y="1743"/>
              <a:ext cx="1969" cy="9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Show insurance card</a:t>
              </a:r>
              <a:endParaRPr lang="en-US" altLang="en-US" sz="1400">
                <a:ea typeface="Calibri" panose="020F0502020204030204" pitchFamily="34" charset="0"/>
                <a:cs typeface="Times New Roman" panose="02020603050405020304" pitchFamily="18" charset="0"/>
              </a:endParaRPr>
            </a:p>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Copay, Deductible applied</a:t>
              </a:r>
              <a:endParaRPr lang="en-US" altLang="en-US" sz="1400">
                <a:ea typeface="Calibri" panose="020F0502020204030204" pitchFamily="34" charset="0"/>
                <a:cs typeface="Times New Roman" panose="02020603050405020304" pitchFamily="18" charset="0"/>
              </a:endParaRPr>
            </a:p>
          </p:txBody>
        </p:sp>
        <p:cxnSp>
          <p:nvCxnSpPr>
            <p:cNvPr id="17" name="AutoShape 13">
              <a:extLst>
                <a:ext uri="{FF2B5EF4-FFF2-40B4-BE49-F238E27FC236}">
                  <a16:creationId xmlns:a16="http://schemas.microsoft.com/office/drawing/2014/main" id="{70B364B6-B6B3-4725-94AD-BAC56A70A292}"/>
                </a:ext>
              </a:extLst>
            </p:cNvPr>
            <p:cNvCxnSpPr>
              <a:cxnSpLocks noChangeShapeType="1"/>
            </p:cNvCxnSpPr>
            <p:nvPr/>
          </p:nvCxnSpPr>
          <p:spPr bwMode="auto">
            <a:xfrm flipH="1">
              <a:off x="6206" y="1687"/>
              <a:ext cx="1" cy="265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56">
              <a:extLst>
                <a:ext uri="{FF2B5EF4-FFF2-40B4-BE49-F238E27FC236}">
                  <a16:creationId xmlns:a16="http://schemas.microsoft.com/office/drawing/2014/main" id="{44D4B7F5-94CE-401A-9256-7C660A536D49}"/>
                </a:ext>
              </a:extLst>
            </p:cNvPr>
            <p:cNvSpPr>
              <a:spLocks noChangeArrowheads="1"/>
            </p:cNvSpPr>
            <p:nvPr/>
          </p:nvSpPr>
          <p:spPr bwMode="auto">
            <a:xfrm>
              <a:off x="0" y="2626"/>
              <a:ext cx="1263" cy="1355"/>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Ins company</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Govt</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ASO</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TPA</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Employer</a:t>
              </a:r>
              <a:endParaRPr lang="en-US" altLang="en-US" sz="1400" dirty="0">
                <a:ea typeface="Calibri" panose="020F0502020204030204" pitchFamily="34" charset="0"/>
                <a:cs typeface="Times New Roman" panose="02020603050405020304" pitchFamily="18" charset="0"/>
              </a:endParaRPr>
            </a:p>
          </p:txBody>
        </p:sp>
        <p:sp>
          <p:nvSpPr>
            <p:cNvPr id="19" name="Rectangle 57">
              <a:extLst>
                <a:ext uri="{FF2B5EF4-FFF2-40B4-BE49-F238E27FC236}">
                  <a16:creationId xmlns:a16="http://schemas.microsoft.com/office/drawing/2014/main" id="{DC1226D6-5CA2-4E58-81CB-B20C984756F0}"/>
                </a:ext>
              </a:extLst>
            </p:cNvPr>
            <p:cNvSpPr>
              <a:spLocks noChangeArrowheads="1"/>
            </p:cNvSpPr>
            <p:nvPr/>
          </p:nvSpPr>
          <p:spPr bwMode="auto">
            <a:xfrm>
              <a:off x="1074" y="1853"/>
              <a:ext cx="1548" cy="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100">
                  <a:latin typeface="Calibri" panose="020F0502020204030204" pitchFamily="34" charset="0"/>
                  <a:ea typeface="Calibri" panose="020F0502020204030204" pitchFamily="34" charset="0"/>
                  <a:cs typeface="Times New Roman" panose="02020603050405020304" pitchFamily="18" charset="0"/>
                </a:rPr>
                <a:t>Pay back to PBM</a:t>
              </a:r>
              <a:endParaRPr lang="en-US" altLang="en-US">
                <a:ea typeface="Calibri" panose="020F0502020204030204" pitchFamily="34" charset="0"/>
                <a:cs typeface="Times New Roman" panose="02020603050405020304" pitchFamily="18" charset="0"/>
              </a:endParaRPr>
            </a:p>
          </p:txBody>
        </p:sp>
        <p:sp>
          <p:nvSpPr>
            <p:cNvPr id="20" name="Rectangle 58">
              <a:extLst>
                <a:ext uri="{FF2B5EF4-FFF2-40B4-BE49-F238E27FC236}">
                  <a16:creationId xmlns:a16="http://schemas.microsoft.com/office/drawing/2014/main" id="{2E7E3A86-FE41-4F94-9955-A23ADCCBB119}"/>
                </a:ext>
              </a:extLst>
            </p:cNvPr>
            <p:cNvSpPr>
              <a:spLocks noChangeArrowheads="1"/>
            </p:cNvSpPr>
            <p:nvPr/>
          </p:nvSpPr>
          <p:spPr bwMode="auto">
            <a:xfrm>
              <a:off x="5213" y="2689"/>
              <a:ext cx="2240" cy="845"/>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Retailer gives medicine to patient and sends record to PBM</a:t>
              </a:r>
              <a:endParaRPr lang="en-US" altLang="en-US" sz="1400">
                <a:ea typeface="Calibri" panose="020F0502020204030204" pitchFamily="34" charset="0"/>
                <a:cs typeface="Times New Roman" panose="02020603050405020304" pitchFamily="18" charset="0"/>
              </a:endParaRPr>
            </a:p>
          </p:txBody>
        </p:sp>
        <p:cxnSp>
          <p:nvCxnSpPr>
            <p:cNvPr id="21" name="AutoShape 9">
              <a:extLst>
                <a:ext uri="{FF2B5EF4-FFF2-40B4-BE49-F238E27FC236}">
                  <a16:creationId xmlns:a16="http://schemas.microsoft.com/office/drawing/2014/main" id="{493D6F0D-4E80-4409-AE8F-5C2549C062A5}"/>
                </a:ext>
              </a:extLst>
            </p:cNvPr>
            <p:cNvCxnSpPr>
              <a:cxnSpLocks noChangeShapeType="1"/>
            </p:cNvCxnSpPr>
            <p:nvPr/>
          </p:nvCxnSpPr>
          <p:spPr bwMode="auto">
            <a:xfrm flipH="1">
              <a:off x="4250" y="3195"/>
              <a:ext cx="946"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Rectangle 60">
              <a:extLst>
                <a:ext uri="{FF2B5EF4-FFF2-40B4-BE49-F238E27FC236}">
                  <a16:creationId xmlns:a16="http://schemas.microsoft.com/office/drawing/2014/main" id="{BF7E2148-6694-489A-A539-D086219E505F}"/>
                </a:ext>
              </a:extLst>
            </p:cNvPr>
            <p:cNvSpPr>
              <a:spLocks noChangeArrowheads="1"/>
            </p:cNvSpPr>
            <p:nvPr/>
          </p:nvSpPr>
          <p:spPr bwMode="auto">
            <a:xfrm>
              <a:off x="4799" y="4387"/>
              <a:ext cx="2800" cy="403"/>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Get medicine with dose note</a:t>
              </a:r>
              <a:endParaRPr lang="en-US" altLang="en-US" sz="1400">
                <a:ea typeface="Calibri" panose="020F0502020204030204" pitchFamily="34" charset="0"/>
                <a:cs typeface="Times New Roman" panose="02020603050405020304" pitchFamily="18" charset="0"/>
              </a:endParaRPr>
            </a:p>
          </p:txBody>
        </p:sp>
        <p:sp>
          <p:nvSpPr>
            <p:cNvPr id="23" name="Rectangle 61">
              <a:extLst>
                <a:ext uri="{FF2B5EF4-FFF2-40B4-BE49-F238E27FC236}">
                  <a16:creationId xmlns:a16="http://schemas.microsoft.com/office/drawing/2014/main" id="{48462B1F-7E1C-4767-8029-833E84CF4E99}"/>
                </a:ext>
              </a:extLst>
            </p:cNvPr>
            <p:cNvSpPr>
              <a:spLocks noChangeArrowheads="1"/>
            </p:cNvSpPr>
            <p:nvPr/>
          </p:nvSpPr>
          <p:spPr bwMode="auto">
            <a:xfrm>
              <a:off x="2356" y="2389"/>
              <a:ext cx="1894" cy="1592"/>
            </a:xfrm>
            <a:prstGeom prst="rect">
              <a:avLst/>
            </a:prstGeom>
            <a:solidFill>
              <a:srgbClr val="FFFFFF"/>
            </a:solidFill>
            <a:ln w="317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PBM/ Payer</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PBM pays the amount to retailer and sends the file/ dates to Payor</a:t>
              </a:r>
              <a:endParaRPr lang="en-US" altLang="en-US" sz="1400" dirty="0">
                <a:ea typeface="Calibri" panose="020F0502020204030204" pitchFamily="34" charset="0"/>
                <a:cs typeface="Times New Roman" panose="02020603050405020304" pitchFamily="18" charset="0"/>
              </a:endParaRPr>
            </a:p>
          </p:txBody>
        </p:sp>
        <p:cxnSp>
          <p:nvCxnSpPr>
            <p:cNvPr id="24" name="AutoShape 5">
              <a:extLst>
                <a:ext uri="{FF2B5EF4-FFF2-40B4-BE49-F238E27FC236}">
                  <a16:creationId xmlns:a16="http://schemas.microsoft.com/office/drawing/2014/main" id="{EDF3BEBD-3996-4D1F-B7C2-948923F42537}"/>
                </a:ext>
              </a:extLst>
            </p:cNvPr>
            <p:cNvCxnSpPr>
              <a:cxnSpLocks noChangeShapeType="1"/>
            </p:cNvCxnSpPr>
            <p:nvPr/>
          </p:nvCxnSpPr>
          <p:spPr bwMode="auto">
            <a:xfrm flipH="1">
              <a:off x="1308" y="3219"/>
              <a:ext cx="1017"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5" name="Rectangle 63">
            <a:extLst>
              <a:ext uri="{FF2B5EF4-FFF2-40B4-BE49-F238E27FC236}">
                <a16:creationId xmlns:a16="http://schemas.microsoft.com/office/drawing/2014/main" id="{4ECED9B2-6547-4A9D-9BBD-5C142FD59431}"/>
              </a:ext>
            </a:extLst>
          </p:cNvPr>
          <p:cNvSpPr>
            <a:spLocks noChangeArrowheads="1"/>
          </p:cNvSpPr>
          <p:nvPr/>
        </p:nvSpPr>
        <p:spPr bwMode="auto">
          <a:xfrm>
            <a:off x="533400" y="685800"/>
            <a:ext cx="2894013" cy="407988"/>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latin typeface="Calibri" panose="020F0502020204030204" pitchFamily="34" charset="0"/>
                <a:cs typeface="Times New Roman" panose="02020603050405020304" pitchFamily="18" charset="0"/>
              </a:rPr>
              <a:t>Pharmacy claim process</a:t>
            </a:r>
            <a:endParaRPr lang="en-US" altLang="en-US" sz="2000" b="1" dirty="0"/>
          </a:p>
        </p:txBody>
      </p:sp>
    </p:spTree>
    <p:extLst>
      <p:ext uri="{BB962C8B-B14F-4D97-AF65-F5344CB8AC3E}">
        <p14:creationId xmlns:p14="http://schemas.microsoft.com/office/powerpoint/2010/main" val="1280235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51</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r>
              <a:rPr lang="en-US" dirty="0"/>
              <a:t>1. Study and explore on Professional claims and Facility claims along with billing forms CMS-1500 and UB-04 and also medical claim flow process chart in the slide. Come with queries for discussion and be prepared for giving answer to questions your friends are going to ask. </a:t>
            </a:r>
          </a:p>
          <a:p>
            <a:r>
              <a:rPr lang="en-US" dirty="0"/>
              <a:t>2. Go through the content of 3 days session as well. It will be helpful. </a:t>
            </a:r>
            <a:r>
              <a:rPr lang="en-US" dirty="0">
                <a:sym typeface="Wingdings" panose="05000000000000000000" pitchFamily="2" charset="2"/>
              </a:rPr>
              <a:t></a:t>
            </a:r>
            <a:endParaRPr lang="en-US" dirty="0"/>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3.</a:t>
            </a:r>
          </a:p>
        </p:txBody>
      </p:sp>
    </p:spTree>
    <p:extLst>
      <p:ext uri="{BB962C8B-B14F-4D97-AF65-F5344CB8AC3E}">
        <p14:creationId xmlns:p14="http://schemas.microsoft.com/office/powerpoint/2010/main" val="3326945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25"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3B4E202D-201A-4123-B0D5-E23D7E2476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4</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22,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678284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53</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Data Aggregation Process Overview</a:t>
            </a:r>
          </a:p>
        </p:txBody>
      </p:sp>
      <p:pic>
        <p:nvPicPr>
          <p:cNvPr id="6" name="Picture 9">
            <a:extLst>
              <a:ext uri="{FF2B5EF4-FFF2-40B4-BE49-F238E27FC236}">
                <a16:creationId xmlns:a16="http://schemas.microsoft.com/office/drawing/2014/main" id="{13A35C4F-E540-4980-A3F3-82751C701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39417" y="1008897"/>
            <a:ext cx="10194110" cy="4840205"/>
          </a:xfrm>
          <a:prstGeom prst="rect">
            <a:avLst/>
          </a:prstGeom>
        </p:spPr>
      </p:pic>
    </p:spTree>
    <p:extLst>
      <p:ext uri="{BB962C8B-B14F-4D97-AF65-F5344CB8AC3E}">
        <p14:creationId xmlns:p14="http://schemas.microsoft.com/office/powerpoint/2010/main" val="2794027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54</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Raw files from client</a:t>
            </a:r>
          </a:p>
        </p:txBody>
      </p:sp>
      <p:pic>
        <p:nvPicPr>
          <p:cNvPr id="2" name="Picture 1">
            <a:extLst>
              <a:ext uri="{FF2B5EF4-FFF2-40B4-BE49-F238E27FC236}">
                <a16:creationId xmlns:a16="http://schemas.microsoft.com/office/drawing/2014/main" id="{9013327B-FEA9-4C9D-BCFB-F0FC157A4712}"/>
              </a:ext>
            </a:extLst>
          </p:cNvPr>
          <p:cNvPicPr>
            <a:picLocks noChangeAspect="1"/>
          </p:cNvPicPr>
          <p:nvPr/>
        </p:nvPicPr>
        <p:blipFill>
          <a:blip r:embed="rId2"/>
          <a:stretch>
            <a:fillRect/>
          </a:stretch>
        </p:blipFill>
        <p:spPr>
          <a:xfrm>
            <a:off x="516505" y="3777061"/>
            <a:ext cx="10649497" cy="2305168"/>
          </a:xfrm>
          <a:prstGeom prst="rect">
            <a:avLst/>
          </a:prstGeom>
          <a:ln>
            <a:solidFill>
              <a:schemeClr val="tx1"/>
            </a:solidFill>
          </a:ln>
        </p:spPr>
      </p:pic>
      <p:pic>
        <p:nvPicPr>
          <p:cNvPr id="4" name="Picture 3">
            <a:extLst>
              <a:ext uri="{FF2B5EF4-FFF2-40B4-BE49-F238E27FC236}">
                <a16:creationId xmlns:a16="http://schemas.microsoft.com/office/drawing/2014/main" id="{1AA607FF-A955-4AC6-A455-4EEF31A8C386}"/>
              </a:ext>
            </a:extLst>
          </p:cNvPr>
          <p:cNvPicPr>
            <a:picLocks noChangeAspect="1"/>
          </p:cNvPicPr>
          <p:nvPr/>
        </p:nvPicPr>
        <p:blipFill>
          <a:blip r:embed="rId3"/>
          <a:stretch>
            <a:fillRect/>
          </a:stretch>
        </p:blipFill>
        <p:spPr>
          <a:xfrm>
            <a:off x="416277" y="1017083"/>
            <a:ext cx="10749725" cy="1827724"/>
          </a:xfrm>
          <a:prstGeom prst="rect">
            <a:avLst/>
          </a:prstGeom>
          <a:ln>
            <a:solidFill>
              <a:schemeClr val="tx1"/>
            </a:solidFill>
          </a:ln>
        </p:spPr>
      </p:pic>
    </p:spTree>
    <p:extLst>
      <p:ext uri="{BB962C8B-B14F-4D97-AF65-F5344CB8AC3E}">
        <p14:creationId xmlns:p14="http://schemas.microsoft.com/office/powerpoint/2010/main" val="1087891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55</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Data Dictionary and Layout</a:t>
            </a:r>
          </a:p>
        </p:txBody>
      </p:sp>
      <p:pic>
        <p:nvPicPr>
          <p:cNvPr id="6" name="Content Placeholder 6" descr="Claims_Layout_Snapshot.JPG">
            <a:extLst>
              <a:ext uri="{FF2B5EF4-FFF2-40B4-BE49-F238E27FC236}">
                <a16:creationId xmlns:a16="http://schemas.microsoft.com/office/drawing/2014/main" id="{5E6687C4-9CE6-45A2-B67A-68C86596A3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82613" y="1066800"/>
            <a:ext cx="8180387" cy="4800600"/>
          </a:xfrm>
          <a:prstGeom prst="rect">
            <a:avLst/>
          </a:prstGeom>
        </p:spPr>
      </p:pic>
    </p:spTree>
    <p:extLst>
      <p:ext uri="{BB962C8B-B14F-4D97-AF65-F5344CB8AC3E}">
        <p14:creationId xmlns:p14="http://schemas.microsoft.com/office/powerpoint/2010/main" val="1503998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56</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Standard Datasets</a:t>
            </a:r>
          </a:p>
          <a:p>
            <a:pPr marL="519113" lvl="1" indent="-285750"/>
            <a:r>
              <a:rPr lang="en-US" dirty="0"/>
              <a:t>Eligibilities</a:t>
            </a:r>
          </a:p>
          <a:p>
            <a:pPr marL="519113" lvl="1" indent="-285750"/>
            <a:r>
              <a:rPr lang="en-US" dirty="0"/>
              <a:t>Claims</a:t>
            </a:r>
          </a:p>
          <a:p>
            <a:pPr marL="519113" lvl="1" indent="-285750"/>
            <a:r>
              <a:rPr lang="en-US" dirty="0" err="1"/>
              <a:t>RxClaims</a:t>
            </a:r>
            <a:br>
              <a:rPr lang="en-US" dirty="0"/>
            </a:br>
            <a:endParaRPr lang="en-US" dirty="0"/>
          </a:p>
          <a:p>
            <a:pPr marL="285750" indent="-285750">
              <a:buFont typeface="Arial" panose="020B0604020202020204" pitchFamily="34" charset="0"/>
              <a:buChar char="•"/>
            </a:pPr>
            <a:r>
              <a:rPr lang="en-US" dirty="0"/>
              <a:t>Non-Standard Datasets</a:t>
            </a:r>
          </a:p>
          <a:p>
            <a:pPr marL="519113" lvl="1" indent="-285750"/>
            <a:r>
              <a:rPr lang="en-US" dirty="0"/>
              <a:t>Health Risk Assessments</a:t>
            </a:r>
          </a:p>
          <a:p>
            <a:pPr marL="519113" lvl="1" indent="-285750"/>
            <a:r>
              <a:rPr lang="en-US" dirty="0"/>
              <a:t>Lab</a:t>
            </a:r>
          </a:p>
          <a:p>
            <a:pPr marL="519113" lvl="1" indent="-285750"/>
            <a:r>
              <a:rPr lang="en-US" dirty="0"/>
              <a:t>Wellness</a:t>
            </a:r>
          </a:p>
          <a:p>
            <a:pPr marL="519113" lvl="1" indent="-285750"/>
            <a:r>
              <a:rPr lang="en-US" dirty="0"/>
              <a:t>FMLA</a:t>
            </a:r>
          </a:p>
          <a:p>
            <a:pPr marL="519113" lvl="1" indent="-285750"/>
            <a:r>
              <a:rPr lang="en-US" dirty="0"/>
              <a:t>Program Management</a:t>
            </a:r>
          </a:p>
          <a:p>
            <a:pPr marL="519113" lvl="1" indent="-285750"/>
            <a:r>
              <a:rPr lang="en-US" dirty="0"/>
              <a:t>Disability</a:t>
            </a:r>
          </a:p>
          <a:p>
            <a:pPr marL="519113" lvl="1" indent="-285750"/>
            <a:r>
              <a:rPr lang="en-US" dirty="0"/>
              <a:t>Crosswalks</a:t>
            </a:r>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TYPE OF DATASETS</a:t>
            </a:r>
          </a:p>
        </p:txBody>
      </p:sp>
    </p:spTree>
    <p:extLst>
      <p:ext uri="{BB962C8B-B14F-4D97-AF65-F5344CB8AC3E}">
        <p14:creationId xmlns:p14="http://schemas.microsoft.com/office/powerpoint/2010/main" val="3867593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57</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endParaRPr lang="en-US" dirty="0"/>
          </a:p>
          <a:p>
            <a:r>
              <a:rPr lang="en-US" dirty="0"/>
              <a:t>Explore the contents in following links:</a:t>
            </a:r>
          </a:p>
          <a:p>
            <a:pPr marL="285750" indent="-285750">
              <a:buFont typeface="Arial" panose="020B0604020202020204" pitchFamily="34" charset="0"/>
              <a:buChar char="•"/>
            </a:pPr>
            <a:r>
              <a:rPr lang="en-US" sz="1400" dirty="0">
                <a:hlinkClick r:id="rId2"/>
              </a:rPr>
              <a:t>https://www.cotiviti.com/solutions/payment-accuracy</a:t>
            </a:r>
          </a:p>
          <a:p>
            <a:pPr marL="285750" indent="-285750">
              <a:buFont typeface="Arial" panose="020B0604020202020204" pitchFamily="34" charset="0"/>
              <a:buChar char="•"/>
            </a:pPr>
            <a:r>
              <a:rPr lang="en-US" sz="1400" dirty="0">
                <a:hlinkClick r:id="rId2"/>
              </a:rPr>
              <a:t>https://www.cotiviti.com/solutions/risk-adjustment</a:t>
            </a:r>
            <a:endParaRPr lang="en-US" sz="1400" dirty="0"/>
          </a:p>
          <a:p>
            <a:pPr marL="285750" indent="-285750">
              <a:buFont typeface="Arial" panose="020B0604020202020204" pitchFamily="34" charset="0"/>
              <a:buChar char="•"/>
            </a:pPr>
            <a:r>
              <a:rPr lang="en-US" sz="1400" dirty="0">
                <a:hlinkClick r:id="rId3"/>
              </a:rPr>
              <a:t>https://www.cotiviti.com/solutions/quality-and-performance</a:t>
            </a:r>
            <a:endParaRPr lang="en-US" sz="1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4.</a:t>
            </a:r>
          </a:p>
        </p:txBody>
      </p:sp>
    </p:spTree>
    <p:extLst>
      <p:ext uri="{BB962C8B-B14F-4D97-AF65-F5344CB8AC3E}">
        <p14:creationId xmlns:p14="http://schemas.microsoft.com/office/powerpoint/2010/main" val="3619189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9"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3B4E202D-201A-4123-B0D5-E23D7E2476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5</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23,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3491004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59</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err="1"/>
              <a:t>DxCG</a:t>
            </a:r>
            <a:r>
              <a:rPr lang="en-US" dirty="0"/>
              <a:t> Risk Solutions (</a:t>
            </a:r>
            <a:r>
              <a:rPr lang="en-US" dirty="0" err="1"/>
              <a:t>DxCG</a:t>
            </a:r>
            <a:r>
              <a:rPr lang="en-US" dirty="0"/>
              <a:t>) Suite</a:t>
            </a:r>
          </a:p>
        </p:txBody>
      </p:sp>
      <p:sp>
        <p:nvSpPr>
          <p:cNvPr id="7" name="Rectangle 6">
            <a:extLst>
              <a:ext uri="{FF2B5EF4-FFF2-40B4-BE49-F238E27FC236}">
                <a16:creationId xmlns:a16="http://schemas.microsoft.com/office/drawing/2014/main" id="{84931A05-E1F3-42B7-8BF3-4FE6D3828FB9}"/>
              </a:ext>
            </a:extLst>
          </p:cNvPr>
          <p:cNvSpPr/>
          <p:nvPr/>
        </p:nvSpPr>
        <p:spPr>
          <a:xfrm>
            <a:off x="1382087" y="1334753"/>
            <a:ext cx="2743200" cy="2317034"/>
          </a:xfrm>
          <a:prstGeom prst="rect">
            <a:avLst/>
          </a:prstGeom>
          <a:solidFill>
            <a:srgbClr val="92D05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000" dirty="0">
                <a:solidFill>
                  <a:schemeClr val="bg1"/>
                </a:solidFill>
              </a:rPr>
              <a:t>Chosen by CMS and the governments of Germany, Chile and Abu Dhabi to strategically allocate healthcare funding.</a:t>
            </a:r>
          </a:p>
        </p:txBody>
      </p:sp>
      <p:sp>
        <p:nvSpPr>
          <p:cNvPr id="8" name="Rectangle 7">
            <a:extLst>
              <a:ext uri="{FF2B5EF4-FFF2-40B4-BE49-F238E27FC236}">
                <a16:creationId xmlns:a16="http://schemas.microsoft.com/office/drawing/2014/main" id="{9A7E15B4-C7E2-4943-B55E-BA948C9A91FC}"/>
              </a:ext>
            </a:extLst>
          </p:cNvPr>
          <p:cNvSpPr/>
          <p:nvPr/>
        </p:nvSpPr>
        <p:spPr>
          <a:xfrm>
            <a:off x="1817062" y="4017626"/>
            <a:ext cx="3070225" cy="198050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000" dirty="0"/>
              <a:t>Developed by physician experts and empirical analysis using a nationally representative database </a:t>
            </a:r>
          </a:p>
        </p:txBody>
      </p:sp>
      <p:sp>
        <p:nvSpPr>
          <p:cNvPr id="9" name="Rectangle 8">
            <a:extLst>
              <a:ext uri="{FF2B5EF4-FFF2-40B4-BE49-F238E27FC236}">
                <a16:creationId xmlns:a16="http://schemas.microsoft.com/office/drawing/2014/main" id="{11D47EFB-F51A-406D-8FE6-BA8DAA3D506C}"/>
              </a:ext>
            </a:extLst>
          </p:cNvPr>
          <p:cNvSpPr/>
          <p:nvPr/>
        </p:nvSpPr>
        <p:spPr>
          <a:xfrm>
            <a:off x="5268287" y="1334752"/>
            <a:ext cx="4038600" cy="3140075"/>
          </a:xfrm>
          <a:prstGeom prst="rect">
            <a:avLst/>
          </a:prstGeom>
        </p:spPr>
        <p:txBody>
          <a:bodyPr>
            <a:spAutoFit/>
          </a:bodyPr>
          <a:lstStyle/>
          <a:p>
            <a:pPr eaLnBrk="1" fontAlgn="auto" hangingPunct="1">
              <a:spcBef>
                <a:spcPts val="1200"/>
              </a:spcBef>
              <a:spcAft>
                <a:spcPts val="0"/>
              </a:spcAft>
              <a:buFont typeface="Arial" pitchFamily="34" charset="0"/>
              <a:buNone/>
              <a:defRPr/>
            </a:pPr>
            <a:r>
              <a:rPr lang="en-US" sz="2400" dirty="0">
                <a:solidFill>
                  <a:schemeClr val="accent1"/>
                </a:solidFill>
                <a:latin typeface="Arial" charset="0"/>
              </a:rPr>
              <a:t>Capabilities include:</a:t>
            </a:r>
          </a:p>
          <a:p>
            <a:pPr marL="341313" lvl="3" indent="-222250" eaLnBrk="1" fontAlgn="auto" hangingPunct="1">
              <a:spcBef>
                <a:spcPts val="1200"/>
              </a:spcBef>
              <a:spcAft>
                <a:spcPts val="0"/>
              </a:spcAft>
              <a:buClr>
                <a:schemeClr val="bg2">
                  <a:lumMod val="75000"/>
                </a:schemeClr>
              </a:buClr>
              <a:buFont typeface="Arial" pitchFamily="34" charset="0"/>
              <a:buChar char="–"/>
              <a:defRPr/>
            </a:pPr>
            <a:r>
              <a:rPr lang="en-US" sz="1600" dirty="0">
                <a:solidFill>
                  <a:srgbClr val="575A5D"/>
                </a:solidFill>
                <a:latin typeface="+mn-lt"/>
              </a:rPr>
              <a:t>Predictive accuracy across multiple applications.</a:t>
            </a:r>
          </a:p>
          <a:p>
            <a:pPr marL="341313" lvl="3" indent="-222250" eaLnBrk="1" fontAlgn="auto" hangingPunct="1">
              <a:spcBef>
                <a:spcPts val="1200"/>
              </a:spcBef>
              <a:spcAft>
                <a:spcPts val="0"/>
              </a:spcAft>
              <a:buClr>
                <a:schemeClr val="bg2">
                  <a:lumMod val="75000"/>
                </a:schemeClr>
              </a:buClr>
              <a:buFont typeface="Arial" pitchFamily="34" charset="0"/>
              <a:buChar char="–"/>
              <a:defRPr/>
            </a:pPr>
            <a:r>
              <a:rPr lang="en-US" sz="1600" dirty="0">
                <a:solidFill>
                  <a:srgbClr val="575A5D"/>
                </a:solidFill>
                <a:latin typeface="+mn-lt"/>
              </a:rPr>
              <a:t>Best-in-class predictive modeling technology combined with advanced analytics to manage risk, improve health outcomes, and containing costs.</a:t>
            </a:r>
          </a:p>
          <a:p>
            <a:pPr marL="341313" lvl="3" indent="-222250" eaLnBrk="1" fontAlgn="auto" hangingPunct="1">
              <a:spcBef>
                <a:spcPts val="1200"/>
              </a:spcBef>
              <a:spcAft>
                <a:spcPts val="0"/>
              </a:spcAft>
              <a:buClr>
                <a:schemeClr val="bg2">
                  <a:lumMod val="75000"/>
                </a:schemeClr>
              </a:buClr>
              <a:buFont typeface="Arial" pitchFamily="34" charset="0"/>
              <a:buChar char="–"/>
              <a:defRPr/>
            </a:pPr>
            <a:r>
              <a:rPr lang="en-US" sz="1600" dirty="0">
                <a:solidFill>
                  <a:srgbClr val="575A5D"/>
                </a:solidFill>
                <a:latin typeface="+mn-lt"/>
              </a:rPr>
              <a:t>Clinical transparency models founded on straight-forward and easy-to-understand clinical principles.</a:t>
            </a:r>
          </a:p>
        </p:txBody>
      </p:sp>
    </p:spTree>
    <p:extLst>
      <p:ext uri="{BB962C8B-B14F-4D97-AF65-F5344CB8AC3E}">
        <p14:creationId xmlns:p14="http://schemas.microsoft.com/office/powerpoint/2010/main" val="3903815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B376B4-9A3E-49FC-AF53-131E2E28A63D}"/>
              </a:ext>
            </a:extLst>
          </p:cNvPr>
          <p:cNvSpPr>
            <a:spLocks noGrp="1"/>
          </p:cNvSpPr>
          <p:nvPr>
            <p:ph type="sldNum" sz="quarter" idx="12"/>
          </p:nvPr>
        </p:nvSpPr>
        <p:spPr/>
        <p:txBody>
          <a:bodyPr/>
          <a:lstStyle/>
          <a:p>
            <a:fld id="{8BC64C03-9EC0-4B7E-8FE4-24DBF62E63E5}" type="slidenum">
              <a:rPr lang="en-US" smtClean="0"/>
              <a:t>6</a:t>
            </a:fld>
            <a:endParaRPr lang="en-US"/>
          </a:p>
        </p:txBody>
      </p:sp>
      <p:sp>
        <p:nvSpPr>
          <p:cNvPr id="4" name="Title 3">
            <a:extLst>
              <a:ext uri="{FF2B5EF4-FFF2-40B4-BE49-F238E27FC236}">
                <a16:creationId xmlns:a16="http://schemas.microsoft.com/office/drawing/2014/main" id="{E472690F-D4EB-4385-8AE6-9385A865051D}"/>
              </a:ext>
            </a:extLst>
          </p:cNvPr>
          <p:cNvSpPr>
            <a:spLocks noGrp="1"/>
          </p:cNvSpPr>
          <p:nvPr>
            <p:ph type="title"/>
          </p:nvPr>
        </p:nvSpPr>
        <p:spPr/>
        <p:txBody>
          <a:bodyPr/>
          <a:lstStyle/>
          <a:p>
            <a:r>
              <a:rPr lang="en-US" dirty="0"/>
              <a:t>U.S. has the Lowest Life Expectancy</a:t>
            </a:r>
          </a:p>
        </p:txBody>
      </p:sp>
      <p:pic>
        <p:nvPicPr>
          <p:cNvPr id="5" name="Picture 4">
            <a:extLst>
              <a:ext uri="{FF2B5EF4-FFF2-40B4-BE49-F238E27FC236}">
                <a16:creationId xmlns:a16="http://schemas.microsoft.com/office/drawing/2014/main" id="{695F3BF3-60C9-444D-A1D9-86A5DCF9D486}"/>
              </a:ext>
            </a:extLst>
          </p:cNvPr>
          <p:cNvPicPr>
            <a:picLocks noChangeAspect="1"/>
          </p:cNvPicPr>
          <p:nvPr/>
        </p:nvPicPr>
        <p:blipFill>
          <a:blip r:embed="rId2"/>
          <a:stretch>
            <a:fillRect/>
          </a:stretch>
        </p:blipFill>
        <p:spPr>
          <a:xfrm>
            <a:off x="647700" y="1111523"/>
            <a:ext cx="7866834" cy="4660828"/>
          </a:xfrm>
          <a:prstGeom prst="rect">
            <a:avLst/>
          </a:prstGeom>
        </p:spPr>
      </p:pic>
      <p:sp>
        <p:nvSpPr>
          <p:cNvPr id="6" name="Rectangle 5">
            <a:extLst>
              <a:ext uri="{FF2B5EF4-FFF2-40B4-BE49-F238E27FC236}">
                <a16:creationId xmlns:a16="http://schemas.microsoft.com/office/drawing/2014/main" id="{447ACFA6-CE7D-492A-BAA1-596032370732}"/>
              </a:ext>
            </a:extLst>
          </p:cNvPr>
          <p:cNvSpPr/>
          <p:nvPr/>
        </p:nvSpPr>
        <p:spPr>
          <a:xfrm>
            <a:off x="628651" y="5772351"/>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Tree>
    <p:extLst>
      <p:ext uri="{BB962C8B-B14F-4D97-AF65-F5344CB8AC3E}">
        <p14:creationId xmlns:p14="http://schemas.microsoft.com/office/powerpoint/2010/main" val="29258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3C5EF3-52EC-4662-82E2-581C59CD9B52}"/>
              </a:ext>
            </a:extLst>
          </p:cNvPr>
          <p:cNvSpPr>
            <a:spLocks noGrp="1"/>
          </p:cNvSpPr>
          <p:nvPr>
            <p:ph type="sldNum" sz="quarter" idx="12"/>
          </p:nvPr>
        </p:nvSpPr>
        <p:spPr/>
        <p:txBody>
          <a:bodyPr/>
          <a:lstStyle/>
          <a:p>
            <a:fld id="{8BC64C03-9EC0-4B7E-8FE4-24DBF62E63E5}" type="slidenum">
              <a:rPr lang="en-US" smtClean="0"/>
              <a:t>60</a:t>
            </a:fld>
            <a:endParaRPr lang="en-US"/>
          </a:p>
        </p:txBody>
      </p:sp>
      <p:sp>
        <p:nvSpPr>
          <p:cNvPr id="4" name="Title 3">
            <a:extLst>
              <a:ext uri="{FF2B5EF4-FFF2-40B4-BE49-F238E27FC236}">
                <a16:creationId xmlns:a16="http://schemas.microsoft.com/office/drawing/2014/main" id="{A671E94C-09D5-4BFC-9036-A89FA17CE421}"/>
              </a:ext>
            </a:extLst>
          </p:cNvPr>
          <p:cNvSpPr>
            <a:spLocks noGrp="1"/>
          </p:cNvSpPr>
          <p:nvPr>
            <p:ph type="title"/>
          </p:nvPr>
        </p:nvSpPr>
        <p:spPr/>
        <p:txBody>
          <a:bodyPr/>
          <a:lstStyle/>
          <a:p>
            <a:r>
              <a:rPr lang="en-US" dirty="0"/>
              <a:t>How </a:t>
            </a:r>
            <a:r>
              <a:rPr lang="en-US" dirty="0" err="1"/>
              <a:t>DxCG</a:t>
            </a:r>
            <a:r>
              <a:rPr lang="en-US" dirty="0"/>
              <a:t> Risk Solutions Works</a:t>
            </a:r>
          </a:p>
        </p:txBody>
      </p:sp>
      <p:grpSp>
        <p:nvGrpSpPr>
          <p:cNvPr id="5" name="Group 4">
            <a:extLst>
              <a:ext uri="{FF2B5EF4-FFF2-40B4-BE49-F238E27FC236}">
                <a16:creationId xmlns:a16="http://schemas.microsoft.com/office/drawing/2014/main" id="{A89C5891-C98A-4DC3-91A7-1984889145BD}"/>
              </a:ext>
            </a:extLst>
          </p:cNvPr>
          <p:cNvGrpSpPr/>
          <p:nvPr/>
        </p:nvGrpSpPr>
        <p:grpSpPr>
          <a:xfrm>
            <a:off x="1635108" y="1285707"/>
            <a:ext cx="2928953" cy="820800"/>
            <a:chOff x="3411" y="119944"/>
            <a:chExt cx="2928953" cy="820800"/>
          </a:xfrm>
        </p:grpSpPr>
        <p:sp>
          <p:nvSpPr>
            <p:cNvPr id="18" name="Rectangle: Rounded Corners 17">
              <a:extLst>
                <a:ext uri="{FF2B5EF4-FFF2-40B4-BE49-F238E27FC236}">
                  <a16:creationId xmlns:a16="http://schemas.microsoft.com/office/drawing/2014/main" id="{FB2E3230-6719-4BAA-B2BC-AFD5CB69D4C2}"/>
                </a:ext>
              </a:extLst>
            </p:cNvPr>
            <p:cNvSpPr/>
            <p:nvPr/>
          </p:nvSpPr>
          <p:spPr>
            <a:xfrm>
              <a:off x="3411" y="119944"/>
              <a:ext cx="2928953" cy="8208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ectangle: Rounded Corners 4">
              <a:extLst>
                <a:ext uri="{FF2B5EF4-FFF2-40B4-BE49-F238E27FC236}">
                  <a16:creationId xmlns:a16="http://schemas.microsoft.com/office/drawing/2014/main" id="{F87C06C1-7A2F-4729-B241-CA75E1FC5448}"/>
                </a:ext>
              </a:extLst>
            </p:cNvPr>
            <p:cNvSpPr txBox="1"/>
            <p:nvPr/>
          </p:nvSpPr>
          <p:spPr>
            <a:xfrm>
              <a:off x="3411" y="119944"/>
              <a:ext cx="2928953" cy="547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What it does</a:t>
              </a:r>
            </a:p>
          </p:txBody>
        </p:sp>
      </p:grpSp>
      <p:grpSp>
        <p:nvGrpSpPr>
          <p:cNvPr id="6" name="Group 5">
            <a:extLst>
              <a:ext uri="{FF2B5EF4-FFF2-40B4-BE49-F238E27FC236}">
                <a16:creationId xmlns:a16="http://schemas.microsoft.com/office/drawing/2014/main" id="{3A92F887-19AE-471B-8CB1-6640EF8939AE}"/>
              </a:ext>
            </a:extLst>
          </p:cNvPr>
          <p:cNvGrpSpPr/>
          <p:nvPr/>
        </p:nvGrpSpPr>
        <p:grpSpPr>
          <a:xfrm>
            <a:off x="2235015" y="1832906"/>
            <a:ext cx="2928953" cy="4104000"/>
            <a:chOff x="603318" y="667143"/>
            <a:chExt cx="2928953" cy="4104000"/>
          </a:xfrm>
        </p:grpSpPr>
        <p:sp>
          <p:nvSpPr>
            <p:cNvPr id="16" name="Rectangle: Rounded Corners 15">
              <a:extLst>
                <a:ext uri="{FF2B5EF4-FFF2-40B4-BE49-F238E27FC236}">
                  <a16:creationId xmlns:a16="http://schemas.microsoft.com/office/drawing/2014/main" id="{48344052-5919-4B55-AC97-5A7AC6C7B420}"/>
                </a:ext>
              </a:extLst>
            </p:cNvPr>
            <p:cNvSpPr/>
            <p:nvPr/>
          </p:nvSpPr>
          <p:spPr>
            <a:xfrm>
              <a:off x="603318" y="667143"/>
              <a:ext cx="2928953" cy="4104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Rectangle: Rounded Corners 6">
              <a:extLst>
                <a:ext uri="{FF2B5EF4-FFF2-40B4-BE49-F238E27FC236}">
                  <a16:creationId xmlns:a16="http://schemas.microsoft.com/office/drawing/2014/main" id="{C33A2525-C5E4-473F-BDBA-FB69196D9248}"/>
                </a:ext>
              </a:extLst>
            </p:cNvPr>
            <p:cNvSpPr txBox="1"/>
            <p:nvPr/>
          </p:nvSpPr>
          <p:spPr>
            <a:xfrm>
              <a:off x="689104" y="752929"/>
              <a:ext cx="2757381" cy="393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ts val="600"/>
                </a:spcAft>
                <a:buChar char="•"/>
              </a:pPr>
              <a:r>
                <a:rPr lang="en-US" sz="1700" kern="1200" dirty="0"/>
                <a:t>Groups diagnosis codes into medical condition classes using a classification system</a:t>
              </a:r>
            </a:p>
            <a:p>
              <a:pPr marL="171450" lvl="1" indent="-171450" algn="l" defTabSz="844550">
                <a:lnSpc>
                  <a:spcPct val="90000"/>
                </a:lnSpc>
                <a:spcBef>
                  <a:spcPct val="0"/>
                </a:spcBef>
                <a:spcAft>
                  <a:spcPts val="600"/>
                </a:spcAft>
                <a:buChar char="•"/>
              </a:pPr>
              <a:r>
                <a:rPr lang="en-US" sz="1700" kern="1200" dirty="0"/>
                <a:t>Applies models to data to produce output</a:t>
              </a:r>
            </a:p>
            <a:p>
              <a:pPr marL="171450" lvl="1" indent="-171450" algn="l" defTabSz="844550">
                <a:lnSpc>
                  <a:spcPct val="90000"/>
                </a:lnSpc>
                <a:spcBef>
                  <a:spcPct val="0"/>
                </a:spcBef>
                <a:spcAft>
                  <a:spcPts val="600"/>
                </a:spcAft>
                <a:buChar char="•"/>
              </a:pPr>
              <a:r>
                <a:rPr lang="en-US" sz="1700" kern="1200" dirty="0"/>
                <a:t>Passes output to one of our canned reports, to a 3</a:t>
              </a:r>
              <a:r>
                <a:rPr lang="en-US" sz="1700" kern="1200" baseline="30000" dirty="0"/>
                <a:t>rd</a:t>
              </a:r>
              <a:r>
                <a:rPr lang="en-US" sz="1700" kern="1200" dirty="0"/>
                <a:t> party reporting system, workflow application, or a Cotiviti product</a:t>
              </a:r>
            </a:p>
          </p:txBody>
        </p:sp>
      </p:grpSp>
      <p:grpSp>
        <p:nvGrpSpPr>
          <p:cNvPr id="7" name="Group 6">
            <a:extLst>
              <a:ext uri="{FF2B5EF4-FFF2-40B4-BE49-F238E27FC236}">
                <a16:creationId xmlns:a16="http://schemas.microsoft.com/office/drawing/2014/main" id="{FFE9CDEA-9890-47BA-A6D6-2BDA0F110CB7}"/>
              </a:ext>
            </a:extLst>
          </p:cNvPr>
          <p:cNvGrpSpPr/>
          <p:nvPr/>
        </p:nvGrpSpPr>
        <p:grpSpPr>
          <a:xfrm>
            <a:off x="5008081" y="1194694"/>
            <a:ext cx="941319" cy="729224"/>
            <a:chOff x="3376384" y="28931"/>
            <a:chExt cx="941319" cy="729224"/>
          </a:xfrm>
        </p:grpSpPr>
        <p:sp>
          <p:nvSpPr>
            <p:cNvPr id="14" name="Arrow: Right 13">
              <a:extLst>
                <a:ext uri="{FF2B5EF4-FFF2-40B4-BE49-F238E27FC236}">
                  <a16:creationId xmlns:a16="http://schemas.microsoft.com/office/drawing/2014/main" id="{29D52C2A-CDEB-46D0-93BB-0F72E700D415}"/>
                </a:ext>
              </a:extLst>
            </p:cNvPr>
            <p:cNvSpPr/>
            <p:nvPr/>
          </p:nvSpPr>
          <p:spPr>
            <a:xfrm>
              <a:off x="3376384" y="28931"/>
              <a:ext cx="941319" cy="72922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8">
              <a:extLst>
                <a:ext uri="{FF2B5EF4-FFF2-40B4-BE49-F238E27FC236}">
                  <a16:creationId xmlns:a16="http://schemas.microsoft.com/office/drawing/2014/main" id="{844B581E-FEF7-4B30-8966-52DD17D6F41A}"/>
                </a:ext>
              </a:extLst>
            </p:cNvPr>
            <p:cNvSpPr txBox="1"/>
            <p:nvPr/>
          </p:nvSpPr>
          <p:spPr>
            <a:xfrm>
              <a:off x="3376384" y="174776"/>
              <a:ext cx="722552" cy="4375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p:txBody>
        </p:sp>
      </p:grpSp>
      <p:grpSp>
        <p:nvGrpSpPr>
          <p:cNvPr id="8" name="Group 7">
            <a:extLst>
              <a:ext uri="{FF2B5EF4-FFF2-40B4-BE49-F238E27FC236}">
                <a16:creationId xmlns:a16="http://schemas.microsoft.com/office/drawing/2014/main" id="{844793C8-1FA6-476B-9B32-B2CD8E0EB746}"/>
              </a:ext>
            </a:extLst>
          </p:cNvPr>
          <p:cNvGrpSpPr/>
          <p:nvPr/>
        </p:nvGrpSpPr>
        <p:grpSpPr>
          <a:xfrm>
            <a:off x="6340137" y="1285707"/>
            <a:ext cx="2928953" cy="820800"/>
            <a:chOff x="4708440" y="119944"/>
            <a:chExt cx="2928953" cy="820800"/>
          </a:xfrm>
        </p:grpSpPr>
        <p:sp>
          <p:nvSpPr>
            <p:cNvPr id="12" name="Rectangle: Rounded Corners 11">
              <a:extLst>
                <a:ext uri="{FF2B5EF4-FFF2-40B4-BE49-F238E27FC236}">
                  <a16:creationId xmlns:a16="http://schemas.microsoft.com/office/drawing/2014/main" id="{F8E70894-432D-4486-840D-48C1CC43D804}"/>
                </a:ext>
              </a:extLst>
            </p:cNvPr>
            <p:cNvSpPr/>
            <p:nvPr/>
          </p:nvSpPr>
          <p:spPr>
            <a:xfrm>
              <a:off x="4708440" y="119944"/>
              <a:ext cx="2928953" cy="8208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10">
              <a:extLst>
                <a:ext uri="{FF2B5EF4-FFF2-40B4-BE49-F238E27FC236}">
                  <a16:creationId xmlns:a16="http://schemas.microsoft.com/office/drawing/2014/main" id="{CF3B0FF5-E79C-430E-8F7C-AFFCC94ED2C5}"/>
                </a:ext>
              </a:extLst>
            </p:cNvPr>
            <p:cNvSpPr txBox="1"/>
            <p:nvPr/>
          </p:nvSpPr>
          <p:spPr>
            <a:xfrm>
              <a:off x="4708440" y="119944"/>
              <a:ext cx="2928953" cy="547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How it is used</a:t>
              </a:r>
            </a:p>
          </p:txBody>
        </p:sp>
      </p:grpSp>
      <p:grpSp>
        <p:nvGrpSpPr>
          <p:cNvPr id="9" name="Group 8">
            <a:extLst>
              <a:ext uri="{FF2B5EF4-FFF2-40B4-BE49-F238E27FC236}">
                <a16:creationId xmlns:a16="http://schemas.microsoft.com/office/drawing/2014/main" id="{B8B5771C-506B-4671-953B-862BB51AB8F8}"/>
              </a:ext>
            </a:extLst>
          </p:cNvPr>
          <p:cNvGrpSpPr/>
          <p:nvPr/>
        </p:nvGrpSpPr>
        <p:grpSpPr>
          <a:xfrm>
            <a:off x="6940043" y="1832906"/>
            <a:ext cx="2928953" cy="4104000"/>
            <a:chOff x="5308346" y="667143"/>
            <a:chExt cx="2928953" cy="4104000"/>
          </a:xfrm>
        </p:grpSpPr>
        <p:sp>
          <p:nvSpPr>
            <p:cNvPr id="10" name="Rectangle: Rounded Corners 9">
              <a:extLst>
                <a:ext uri="{FF2B5EF4-FFF2-40B4-BE49-F238E27FC236}">
                  <a16:creationId xmlns:a16="http://schemas.microsoft.com/office/drawing/2014/main" id="{D70C03BF-00DD-4475-944C-C298B2A37E57}"/>
                </a:ext>
              </a:extLst>
            </p:cNvPr>
            <p:cNvSpPr/>
            <p:nvPr/>
          </p:nvSpPr>
          <p:spPr>
            <a:xfrm>
              <a:off x="5308346" y="667143"/>
              <a:ext cx="2928953" cy="4104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Rectangle: Rounded Corners 12">
              <a:extLst>
                <a:ext uri="{FF2B5EF4-FFF2-40B4-BE49-F238E27FC236}">
                  <a16:creationId xmlns:a16="http://schemas.microsoft.com/office/drawing/2014/main" id="{6FFC9501-83C9-4851-A25C-9A691E21B664}"/>
                </a:ext>
              </a:extLst>
            </p:cNvPr>
            <p:cNvSpPr txBox="1"/>
            <p:nvPr/>
          </p:nvSpPr>
          <p:spPr>
            <a:xfrm>
              <a:off x="5394132" y="752929"/>
              <a:ext cx="2757381" cy="393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ts val="600"/>
                </a:spcAft>
                <a:buChar char="•"/>
              </a:pPr>
              <a:r>
                <a:rPr lang="en-US" sz="1700" kern="1200" dirty="0"/>
                <a:t>Presents a comprehensive clinical profile of an individual or group</a:t>
              </a:r>
            </a:p>
            <a:p>
              <a:pPr marL="171450" lvl="1" indent="-171450" algn="l" defTabSz="844550">
                <a:lnSpc>
                  <a:spcPct val="90000"/>
                </a:lnSpc>
                <a:spcBef>
                  <a:spcPct val="0"/>
                </a:spcBef>
                <a:spcAft>
                  <a:spcPts val="600"/>
                </a:spcAft>
                <a:buChar char="•"/>
              </a:pPr>
              <a:r>
                <a:rPr lang="en-US" sz="1700" kern="1200" dirty="0"/>
                <a:t>Creates disease identification criteria for selecting individuals for a care management program, or disease registry</a:t>
              </a:r>
            </a:p>
            <a:p>
              <a:pPr marL="171450" lvl="1" indent="-171450" algn="l" defTabSz="844550">
                <a:lnSpc>
                  <a:spcPct val="90000"/>
                </a:lnSpc>
                <a:spcBef>
                  <a:spcPct val="0"/>
                </a:spcBef>
                <a:spcAft>
                  <a:spcPts val="600"/>
                </a:spcAft>
                <a:buChar char="•"/>
              </a:pPr>
              <a:r>
                <a:rPr lang="en-US" sz="1700" kern="1200" dirty="0"/>
                <a:t>Measures the illness burden of individuals</a:t>
              </a:r>
            </a:p>
          </p:txBody>
        </p:sp>
      </p:grpSp>
    </p:spTree>
    <p:extLst>
      <p:ext uri="{BB962C8B-B14F-4D97-AF65-F5344CB8AC3E}">
        <p14:creationId xmlns:p14="http://schemas.microsoft.com/office/powerpoint/2010/main" val="3192362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61</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Medical Intelligence (MI) Suite</a:t>
            </a:r>
          </a:p>
        </p:txBody>
      </p:sp>
      <p:sp>
        <p:nvSpPr>
          <p:cNvPr id="10" name="Content Placeholder 3">
            <a:extLst>
              <a:ext uri="{FF2B5EF4-FFF2-40B4-BE49-F238E27FC236}">
                <a16:creationId xmlns:a16="http://schemas.microsoft.com/office/drawing/2014/main" id="{37960ACD-B40C-4372-AAEB-38480C78461D}"/>
              </a:ext>
            </a:extLst>
          </p:cNvPr>
          <p:cNvSpPr txBox="1">
            <a:spLocks/>
          </p:cNvSpPr>
          <p:nvPr/>
        </p:nvSpPr>
        <p:spPr>
          <a:xfrm>
            <a:off x="4791193" y="1366706"/>
            <a:ext cx="5486400" cy="4648200"/>
          </a:xfrm>
          <a:prstGeom prst="rect">
            <a:avLst/>
          </a:prstGeom>
        </p:spPr>
        <p:txBody>
          <a:bodyPr>
            <a:normAutofit fontScale="92500"/>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spcBef>
                <a:spcPts val="1200"/>
              </a:spcBef>
              <a:spcAft>
                <a:spcPts val="0"/>
              </a:spcAft>
              <a:defRPr/>
            </a:pPr>
            <a:r>
              <a:rPr lang="en-US" sz="2500"/>
              <a:t>Capabilities include:</a:t>
            </a:r>
          </a:p>
          <a:p>
            <a:pPr marL="341313" lvl="3" indent="-222250">
              <a:spcBef>
                <a:spcPts val="1200"/>
              </a:spcBef>
              <a:spcAft>
                <a:spcPts val="0"/>
              </a:spcAft>
              <a:buClr>
                <a:schemeClr val="bg2">
                  <a:lumMod val="75000"/>
                </a:schemeClr>
              </a:buClr>
              <a:defRPr/>
            </a:pPr>
            <a:r>
              <a:rPr lang="en-US" sz="1600">
                <a:solidFill>
                  <a:srgbClr val="575A5D"/>
                </a:solidFill>
              </a:rPr>
              <a:t>Detection of high risk members or groups using proven</a:t>
            </a:r>
            <a:br>
              <a:rPr lang="en-US" sz="1600">
                <a:solidFill>
                  <a:srgbClr val="575A5D"/>
                </a:solidFill>
              </a:rPr>
            </a:br>
            <a:r>
              <a:rPr lang="en-US" sz="1600">
                <a:solidFill>
                  <a:srgbClr val="575A5D"/>
                </a:solidFill>
              </a:rPr>
              <a:t>predictive models.</a:t>
            </a:r>
            <a:br>
              <a:rPr lang="en-US" sz="1600">
                <a:solidFill>
                  <a:srgbClr val="575A5D"/>
                </a:solidFill>
              </a:rPr>
            </a:br>
            <a:endParaRPr lang="en-US" sz="1600">
              <a:solidFill>
                <a:srgbClr val="575A5D"/>
              </a:solidFill>
            </a:endParaRPr>
          </a:p>
          <a:p>
            <a:pPr marL="341313" lvl="3" indent="-222250">
              <a:spcAft>
                <a:spcPts val="0"/>
              </a:spcAft>
              <a:buClr>
                <a:schemeClr val="bg2">
                  <a:lumMod val="75000"/>
                </a:schemeClr>
              </a:buClr>
              <a:defRPr/>
            </a:pPr>
            <a:r>
              <a:rPr lang="en-US" sz="1600">
                <a:solidFill>
                  <a:srgbClr val="575A5D"/>
                </a:solidFill>
              </a:rPr>
              <a:t>Clinically sound quality and risk measures to pinpoint opportunities to improve care and reduce costs at both the individual and population levels.</a:t>
            </a:r>
            <a:br>
              <a:rPr lang="en-US" sz="1600">
                <a:solidFill>
                  <a:srgbClr val="575A5D"/>
                </a:solidFill>
              </a:rPr>
            </a:br>
            <a:endParaRPr lang="en-US" sz="1600">
              <a:solidFill>
                <a:srgbClr val="575A5D"/>
              </a:solidFill>
            </a:endParaRPr>
          </a:p>
          <a:p>
            <a:pPr marL="341313" lvl="3" indent="-222250">
              <a:spcAft>
                <a:spcPts val="0"/>
              </a:spcAft>
              <a:buClr>
                <a:schemeClr val="bg2">
                  <a:lumMod val="75000"/>
                </a:schemeClr>
              </a:buClr>
              <a:defRPr/>
            </a:pPr>
            <a:r>
              <a:rPr lang="en-US" sz="1600">
                <a:solidFill>
                  <a:srgbClr val="575A5D"/>
                </a:solidFill>
              </a:rPr>
              <a:t>Executive dash-boarding and employer reporting</a:t>
            </a:r>
            <a:br>
              <a:rPr lang="en-US" sz="1600">
                <a:solidFill>
                  <a:srgbClr val="575A5D"/>
                </a:solidFill>
              </a:rPr>
            </a:br>
            <a:endParaRPr lang="en-US" sz="1600">
              <a:solidFill>
                <a:srgbClr val="575A5D"/>
              </a:solidFill>
            </a:endParaRPr>
          </a:p>
          <a:p>
            <a:pPr marL="341313" lvl="3" indent="-222250">
              <a:spcAft>
                <a:spcPts val="0"/>
              </a:spcAft>
              <a:buClr>
                <a:schemeClr val="bg2">
                  <a:lumMod val="75000"/>
                </a:schemeClr>
              </a:buClr>
              <a:defRPr/>
            </a:pPr>
            <a:r>
              <a:rPr lang="en-US" sz="1600">
                <a:solidFill>
                  <a:srgbClr val="575A5D"/>
                </a:solidFill>
              </a:rPr>
              <a:t>Data importing and reporting tools to leverage HRA and disability data and gain insight on total health and productivity measures.</a:t>
            </a:r>
            <a:br>
              <a:rPr lang="en-US" sz="1600">
                <a:solidFill>
                  <a:srgbClr val="575A5D"/>
                </a:solidFill>
              </a:rPr>
            </a:br>
            <a:endParaRPr lang="en-US" sz="1600">
              <a:solidFill>
                <a:srgbClr val="575A5D"/>
              </a:solidFill>
            </a:endParaRPr>
          </a:p>
          <a:p>
            <a:pPr marL="341313" lvl="3" indent="-222250">
              <a:spcAft>
                <a:spcPts val="0"/>
              </a:spcAft>
              <a:buClr>
                <a:schemeClr val="bg2">
                  <a:lumMod val="75000"/>
                </a:schemeClr>
              </a:buClr>
              <a:defRPr/>
            </a:pPr>
            <a:r>
              <a:rPr lang="en-US" sz="1600">
                <a:solidFill>
                  <a:srgbClr val="575A5D"/>
                </a:solidFill>
              </a:rPr>
              <a:t>Tools to compare various health and pharmacy plan alternatives and visualize the financial impact of plan changes on future costs and coverage.</a:t>
            </a:r>
            <a:endParaRPr lang="en-US" sz="1600" dirty="0">
              <a:solidFill>
                <a:srgbClr val="575A5D"/>
              </a:solidFill>
            </a:endParaRPr>
          </a:p>
        </p:txBody>
      </p:sp>
      <p:sp>
        <p:nvSpPr>
          <p:cNvPr id="11" name="Rectangle 10">
            <a:extLst>
              <a:ext uri="{FF2B5EF4-FFF2-40B4-BE49-F238E27FC236}">
                <a16:creationId xmlns:a16="http://schemas.microsoft.com/office/drawing/2014/main" id="{29F1C1E3-DC1D-4A25-9D07-7C1048BBEDFF}"/>
              </a:ext>
            </a:extLst>
          </p:cNvPr>
          <p:cNvSpPr/>
          <p:nvPr/>
        </p:nvSpPr>
        <p:spPr>
          <a:xfrm>
            <a:off x="1968618" y="1900106"/>
            <a:ext cx="2590800" cy="20574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bg1"/>
                </a:solidFill>
              </a:rPr>
              <a:t>Identify, measure, manage and reduce financial and clinical risk – at the population and individual level</a:t>
            </a:r>
          </a:p>
        </p:txBody>
      </p:sp>
    </p:spTree>
    <p:extLst>
      <p:ext uri="{BB962C8B-B14F-4D97-AF65-F5344CB8AC3E}">
        <p14:creationId xmlns:p14="http://schemas.microsoft.com/office/powerpoint/2010/main" val="608883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62</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Medical Intelligence Key Features &amp; Functions</a:t>
            </a:r>
          </a:p>
        </p:txBody>
      </p:sp>
      <p:sp>
        <p:nvSpPr>
          <p:cNvPr id="6" name="Rectangle 2">
            <a:extLst>
              <a:ext uri="{FF2B5EF4-FFF2-40B4-BE49-F238E27FC236}">
                <a16:creationId xmlns:a16="http://schemas.microsoft.com/office/drawing/2014/main" id="{27D1AE04-57D6-48DD-BB4B-8FBD8FC4798E}"/>
              </a:ext>
            </a:extLst>
          </p:cNvPr>
          <p:cNvSpPr>
            <a:spLocks noChangeAspect="1" noChangeArrowheads="1"/>
          </p:cNvSpPr>
          <p:nvPr/>
        </p:nvSpPr>
        <p:spPr bwMode="auto">
          <a:xfrm>
            <a:off x="6004757" y="1635416"/>
            <a:ext cx="1200150" cy="1838325"/>
          </a:xfrm>
          <a:prstGeom prst="rect">
            <a:avLst/>
          </a:prstGeom>
          <a:solidFill>
            <a:srgbClr val="8FA8A9"/>
          </a:solidFill>
          <a:ln w="6350">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r>
              <a:rPr lang="en-US" altLang="en-US" sz="900" b="1" u="sng">
                <a:solidFill>
                  <a:srgbClr val="003066"/>
                </a:solidFill>
              </a:rPr>
              <a:t>VMR</a:t>
            </a:r>
            <a:br>
              <a:rPr lang="en-US" altLang="en-US" sz="900" b="1" u="sng">
                <a:solidFill>
                  <a:srgbClr val="003066"/>
                </a:solidFill>
              </a:rPr>
            </a:br>
            <a:r>
              <a:rPr lang="en-US" altLang="en-US" sz="900" b="1">
                <a:solidFill>
                  <a:srgbClr val="003066"/>
                </a:solidFill>
              </a:rPr>
              <a:t>Office Visits</a:t>
            </a:r>
            <a:br>
              <a:rPr lang="en-US" altLang="en-US" sz="900" b="1">
                <a:solidFill>
                  <a:srgbClr val="003066"/>
                </a:solidFill>
              </a:rPr>
            </a:br>
            <a:r>
              <a:rPr lang="en-US" altLang="en-US" sz="900" b="1">
                <a:solidFill>
                  <a:srgbClr val="003066"/>
                </a:solidFill>
              </a:rPr>
              <a:t>All Rx</a:t>
            </a:r>
            <a:br>
              <a:rPr lang="en-US" altLang="en-US" sz="900" b="1">
                <a:solidFill>
                  <a:srgbClr val="003066"/>
                </a:solidFill>
              </a:rPr>
            </a:br>
            <a:r>
              <a:rPr lang="en-US" altLang="en-US" sz="900" b="1">
                <a:solidFill>
                  <a:srgbClr val="003066"/>
                </a:solidFill>
              </a:rPr>
              <a:t>All Hospital</a:t>
            </a:r>
            <a:br>
              <a:rPr lang="en-US" altLang="en-US" sz="900" b="1">
                <a:solidFill>
                  <a:srgbClr val="003066"/>
                </a:solidFill>
              </a:rPr>
            </a:br>
            <a:r>
              <a:rPr lang="en-US" altLang="en-US" sz="900" b="1">
                <a:solidFill>
                  <a:srgbClr val="003066"/>
                </a:solidFill>
              </a:rPr>
              <a:t>All X-ray</a:t>
            </a:r>
            <a:br>
              <a:rPr lang="en-US" altLang="en-US" sz="900" b="1">
                <a:solidFill>
                  <a:srgbClr val="003066"/>
                </a:solidFill>
              </a:rPr>
            </a:br>
            <a:r>
              <a:rPr lang="en-US" altLang="en-US" sz="900" b="1">
                <a:solidFill>
                  <a:srgbClr val="003066"/>
                </a:solidFill>
              </a:rPr>
              <a:t>All Rad.</a:t>
            </a:r>
            <a:br>
              <a:rPr lang="en-US" altLang="en-US" sz="900" b="1">
                <a:solidFill>
                  <a:srgbClr val="003066"/>
                </a:solidFill>
              </a:rPr>
            </a:br>
            <a:r>
              <a:rPr lang="en-US" altLang="en-US" sz="900" b="1">
                <a:solidFill>
                  <a:srgbClr val="003066"/>
                </a:solidFill>
              </a:rPr>
              <a:t>All Lab</a:t>
            </a:r>
            <a:br>
              <a:rPr lang="en-US" altLang="en-US" sz="900" b="1">
                <a:solidFill>
                  <a:srgbClr val="003066"/>
                </a:solidFill>
              </a:rPr>
            </a:br>
            <a:r>
              <a:rPr lang="en-US" altLang="en-US" sz="900" b="1">
                <a:solidFill>
                  <a:srgbClr val="003066"/>
                </a:solidFill>
              </a:rPr>
              <a:t>All Costs</a:t>
            </a:r>
            <a:br>
              <a:rPr lang="en-US" altLang="en-US" sz="900" b="1">
                <a:solidFill>
                  <a:srgbClr val="003066"/>
                </a:solidFill>
              </a:rPr>
            </a:br>
            <a:r>
              <a:rPr lang="en-US" altLang="en-US" sz="900" b="1">
                <a:solidFill>
                  <a:srgbClr val="003066"/>
                </a:solidFill>
              </a:rPr>
              <a:t>All Proc.</a:t>
            </a:r>
            <a:br>
              <a:rPr lang="en-US" altLang="en-US" sz="900" b="1">
                <a:solidFill>
                  <a:srgbClr val="003066"/>
                </a:solidFill>
              </a:rPr>
            </a:br>
            <a:r>
              <a:rPr lang="en-US" altLang="en-US" sz="900" b="1">
                <a:solidFill>
                  <a:srgbClr val="003066"/>
                </a:solidFill>
              </a:rPr>
              <a:t>All Diag.</a:t>
            </a:r>
            <a:br>
              <a:rPr lang="en-US" altLang="en-US" sz="900" b="1">
                <a:solidFill>
                  <a:srgbClr val="003066"/>
                </a:solidFill>
              </a:rPr>
            </a:br>
            <a:r>
              <a:rPr lang="en-US" altLang="en-US" sz="900" b="1">
                <a:solidFill>
                  <a:srgbClr val="003066"/>
                </a:solidFill>
              </a:rPr>
              <a:t>All Specialty</a:t>
            </a:r>
            <a:br>
              <a:rPr lang="en-US" altLang="en-US" sz="900" b="1">
                <a:solidFill>
                  <a:srgbClr val="003066"/>
                </a:solidFill>
              </a:rPr>
            </a:br>
            <a:r>
              <a:rPr lang="en-US" altLang="en-US" sz="900" b="1">
                <a:solidFill>
                  <a:srgbClr val="003066"/>
                </a:solidFill>
              </a:rPr>
              <a:t>All Claims</a:t>
            </a:r>
            <a:br>
              <a:rPr lang="en-US" altLang="en-US" sz="900" b="1">
                <a:solidFill>
                  <a:srgbClr val="003066"/>
                </a:solidFill>
              </a:rPr>
            </a:br>
            <a:r>
              <a:rPr lang="en-US" altLang="en-US" sz="900" b="1">
                <a:solidFill>
                  <a:srgbClr val="003066"/>
                </a:solidFill>
              </a:rPr>
              <a:t>All Costs</a:t>
            </a:r>
            <a:br>
              <a:rPr lang="en-US" altLang="en-US" sz="900" b="1">
                <a:solidFill>
                  <a:srgbClr val="003066"/>
                </a:solidFill>
              </a:rPr>
            </a:br>
            <a:endParaRPr lang="en-US" altLang="en-US" sz="900" b="1">
              <a:solidFill>
                <a:srgbClr val="003066"/>
              </a:solidFill>
            </a:endParaRPr>
          </a:p>
        </p:txBody>
      </p:sp>
      <p:sp>
        <p:nvSpPr>
          <p:cNvPr id="7" name="Rectangle 3">
            <a:extLst>
              <a:ext uri="{FF2B5EF4-FFF2-40B4-BE49-F238E27FC236}">
                <a16:creationId xmlns:a16="http://schemas.microsoft.com/office/drawing/2014/main" id="{C3339F3B-4DCE-415F-BEE7-B457B169F902}"/>
              </a:ext>
            </a:extLst>
          </p:cNvPr>
          <p:cNvSpPr>
            <a:spLocks noChangeAspect="1" noChangeArrowheads="1"/>
          </p:cNvSpPr>
          <p:nvPr/>
        </p:nvSpPr>
        <p:spPr bwMode="auto">
          <a:xfrm rot="934752">
            <a:off x="3406718" y="1568741"/>
            <a:ext cx="973138" cy="712788"/>
          </a:xfrm>
          <a:prstGeom prst="rect">
            <a:avLst/>
          </a:prstGeom>
          <a:solidFill>
            <a:srgbClr val="5E8164"/>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chemeClr val="bg1"/>
                </a:solidFill>
              </a:rPr>
              <a:t>Case</a:t>
            </a:r>
            <a:br>
              <a:rPr lang="en-US" altLang="en-US" sz="1200" b="1">
                <a:solidFill>
                  <a:schemeClr val="bg1"/>
                </a:solidFill>
              </a:rPr>
            </a:br>
            <a:r>
              <a:rPr lang="en-US" altLang="en-US" sz="1200" b="1">
                <a:solidFill>
                  <a:schemeClr val="bg1"/>
                </a:solidFill>
              </a:rPr>
              <a:t>Management</a:t>
            </a:r>
            <a:br>
              <a:rPr lang="en-US" altLang="en-US" sz="1200" b="1">
                <a:solidFill>
                  <a:schemeClr val="bg1"/>
                </a:solidFill>
              </a:rPr>
            </a:br>
            <a:r>
              <a:rPr lang="en-US" altLang="en-US" sz="1200" b="1">
                <a:solidFill>
                  <a:schemeClr val="bg1"/>
                </a:solidFill>
              </a:rPr>
              <a:t>Data</a:t>
            </a:r>
          </a:p>
        </p:txBody>
      </p:sp>
      <p:sp>
        <p:nvSpPr>
          <p:cNvPr id="8" name="Rectangle 4">
            <a:extLst>
              <a:ext uri="{FF2B5EF4-FFF2-40B4-BE49-F238E27FC236}">
                <a16:creationId xmlns:a16="http://schemas.microsoft.com/office/drawing/2014/main" id="{B388E1EA-1BC3-4B57-B44B-FA71F49B1A08}"/>
              </a:ext>
            </a:extLst>
          </p:cNvPr>
          <p:cNvSpPr>
            <a:spLocks noChangeAspect="1" noChangeArrowheads="1"/>
          </p:cNvSpPr>
          <p:nvPr/>
        </p:nvSpPr>
        <p:spPr bwMode="auto">
          <a:xfrm rot="-1214603">
            <a:off x="2424056" y="1540166"/>
            <a:ext cx="973137" cy="712788"/>
          </a:xfrm>
          <a:prstGeom prst="rect">
            <a:avLst/>
          </a:prstGeom>
          <a:solidFill>
            <a:srgbClr val="CAB388"/>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chemeClr val="bg1"/>
                </a:solidFill>
              </a:rPr>
              <a:t>Pharmacy</a:t>
            </a:r>
            <a:br>
              <a:rPr lang="en-US" altLang="en-US" sz="1200" b="1">
                <a:solidFill>
                  <a:schemeClr val="bg1"/>
                </a:solidFill>
              </a:rPr>
            </a:br>
            <a:r>
              <a:rPr lang="en-US" altLang="en-US" sz="1200" b="1">
                <a:solidFill>
                  <a:schemeClr val="bg1"/>
                </a:solidFill>
              </a:rPr>
              <a:t>Claims</a:t>
            </a:r>
            <a:br>
              <a:rPr lang="en-US" altLang="en-US" sz="1200" b="1">
                <a:solidFill>
                  <a:schemeClr val="bg1"/>
                </a:solidFill>
              </a:rPr>
            </a:br>
            <a:r>
              <a:rPr lang="en-US" altLang="en-US" sz="1200" b="1">
                <a:solidFill>
                  <a:schemeClr val="bg1"/>
                </a:solidFill>
              </a:rPr>
              <a:t>Data</a:t>
            </a:r>
          </a:p>
        </p:txBody>
      </p:sp>
      <p:sp>
        <p:nvSpPr>
          <p:cNvPr id="9" name="Rectangle 5">
            <a:extLst>
              <a:ext uri="{FF2B5EF4-FFF2-40B4-BE49-F238E27FC236}">
                <a16:creationId xmlns:a16="http://schemas.microsoft.com/office/drawing/2014/main" id="{B68C83D4-27E5-43AE-A2A0-5BA46FB1346B}"/>
              </a:ext>
            </a:extLst>
          </p:cNvPr>
          <p:cNvSpPr>
            <a:spLocks noChangeAspect="1" noChangeArrowheads="1"/>
          </p:cNvSpPr>
          <p:nvPr/>
        </p:nvSpPr>
        <p:spPr bwMode="auto">
          <a:xfrm rot="2286324">
            <a:off x="3337757" y="2327566"/>
            <a:ext cx="971550" cy="71278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fontAlgn="auto" hangingPunct="1">
              <a:spcBef>
                <a:spcPts val="0"/>
              </a:spcBef>
              <a:spcAft>
                <a:spcPts val="0"/>
              </a:spcAft>
              <a:defRPr/>
            </a:pPr>
            <a:r>
              <a:rPr lang="en-US" sz="1200" b="1" dirty="0">
                <a:solidFill>
                  <a:schemeClr val="tx2"/>
                </a:solidFill>
                <a:cs typeface="Arial" charset="0"/>
              </a:rPr>
              <a:t>Eligibility</a:t>
            </a:r>
            <a:br>
              <a:rPr lang="en-US" sz="1200" b="1" dirty="0">
                <a:solidFill>
                  <a:schemeClr val="tx2"/>
                </a:solidFill>
                <a:cs typeface="Arial" charset="0"/>
              </a:rPr>
            </a:br>
            <a:r>
              <a:rPr lang="en-US" sz="1200" b="1" dirty="0">
                <a:solidFill>
                  <a:schemeClr val="tx2"/>
                </a:solidFill>
                <a:cs typeface="Arial" charset="0"/>
              </a:rPr>
              <a:t>Data</a:t>
            </a:r>
          </a:p>
        </p:txBody>
      </p:sp>
      <p:sp>
        <p:nvSpPr>
          <p:cNvPr id="12" name="Rectangle 6">
            <a:extLst>
              <a:ext uri="{FF2B5EF4-FFF2-40B4-BE49-F238E27FC236}">
                <a16:creationId xmlns:a16="http://schemas.microsoft.com/office/drawing/2014/main" id="{C1B65C6A-4D64-41D0-BFF2-E9149BC2EE27}"/>
              </a:ext>
            </a:extLst>
          </p:cNvPr>
          <p:cNvSpPr>
            <a:spLocks noChangeAspect="1" noChangeArrowheads="1"/>
          </p:cNvSpPr>
          <p:nvPr/>
        </p:nvSpPr>
        <p:spPr bwMode="auto">
          <a:xfrm rot="-807451">
            <a:off x="2734507" y="2657766"/>
            <a:ext cx="973137" cy="712788"/>
          </a:xfrm>
          <a:prstGeom prst="rect">
            <a:avLst/>
          </a:prstGeom>
          <a:solidFill>
            <a:srgbClr val="666699"/>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chemeClr val="bg1"/>
                </a:solidFill>
              </a:rPr>
              <a:t>Medical</a:t>
            </a:r>
            <a:br>
              <a:rPr lang="en-US" altLang="en-US" sz="1200" b="1">
                <a:solidFill>
                  <a:schemeClr val="bg1"/>
                </a:solidFill>
              </a:rPr>
            </a:br>
            <a:r>
              <a:rPr lang="en-US" altLang="en-US" sz="1200" b="1">
                <a:solidFill>
                  <a:schemeClr val="bg1"/>
                </a:solidFill>
              </a:rPr>
              <a:t>Claims</a:t>
            </a:r>
            <a:br>
              <a:rPr lang="en-US" altLang="en-US" sz="1200" b="1">
                <a:solidFill>
                  <a:schemeClr val="bg1"/>
                </a:solidFill>
              </a:rPr>
            </a:br>
            <a:r>
              <a:rPr lang="en-US" altLang="en-US" sz="1200" b="1">
                <a:solidFill>
                  <a:schemeClr val="bg1"/>
                </a:solidFill>
              </a:rPr>
              <a:t>Data</a:t>
            </a:r>
          </a:p>
        </p:txBody>
      </p:sp>
      <p:sp>
        <p:nvSpPr>
          <p:cNvPr id="13" name="Rectangle 7">
            <a:extLst>
              <a:ext uri="{FF2B5EF4-FFF2-40B4-BE49-F238E27FC236}">
                <a16:creationId xmlns:a16="http://schemas.microsoft.com/office/drawing/2014/main" id="{C417AE1B-8E8D-4204-9523-5B430AC5B836}"/>
              </a:ext>
            </a:extLst>
          </p:cNvPr>
          <p:cNvSpPr>
            <a:spLocks noChangeAspect="1" noChangeArrowheads="1"/>
          </p:cNvSpPr>
          <p:nvPr/>
        </p:nvSpPr>
        <p:spPr bwMode="auto">
          <a:xfrm>
            <a:off x="5440510" y="1568741"/>
            <a:ext cx="971550" cy="1828800"/>
          </a:xfrm>
          <a:prstGeom prst="rect">
            <a:avLst/>
          </a:prstGeom>
          <a:solidFill>
            <a:srgbClr val="003066"/>
          </a:solidFill>
          <a:ln w="635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chemeClr val="bg1"/>
                </a:solidFill>
              </a:rPr>
              <a:t>Virtual</a:t>
            </a:r>
            <a:br>
              <a:rPr lang="en-US" altLang="en-US" sz="1200" b="1">
                <a:solidFill>
                  <a:schemeClr val="bg1"/>
                </a:solidFill>
              </a:rPr>
            </a:br>
            <a:r>
              <a:rPr lang="en-US" altLang="en-US" sz="1200" b="1">
                <a:solidFill>
                  <a:schemeClr val="bg1"/>
                </a:solidFill>
              </a:rPr>
              <a:t>Medical</a:t>
            </a:r>
            <a:br>
              <a:rPr lang="en-US" altLang="en-US" sz="1200" b="1">
                <a:solidFill>
                  <a:schemeClr val="bg1"/>
                </a:solidFill>
              </a:rPr>
            </a:br>
            <a:r>
              <a:rPr lang="en-US" altLang="en-US" sz="1200" b="1">
                <a:solidFill>
                  <a:schemeClr val="bg1"/>
                </a:solidFill>
              </a:rPr>
              <a:t>Record</a:t>
            </a:r>
            <a:br>
              <a:rPr lang="en-US" altLang="en-US" sz="1200" b="1">
                <a:solidFill>
                  <a:schemeClr val="bg1"/>
                </a:solidFill>
              </a:rPr>
            </a:br>
            <a:r>
              <a:rPr lang="en-US" altLang="en-US" sz="1200" b="1">
                <a:solidFill>
                  <a:schemeClr val="bg1"/>
                </a:solidFill>
              </a:rPr>
              <a:t>for</a:t>
            </a:r>
            <a:br>
              <a:rPr lang="en-US" altLang="en-US" sz="1200" b="1">
                <a:solidFill>
                  <a:schemeClr val="bg1"/>
                </a:solidFill>
              </a:rPr>
            </a:br>
            <a:r>
              <a:rPr lang="en-US" altLang="en-US" sz="1200" b="1">
                <a:solidFill>
                  <a:schemeClr val="bg1"/>
                </a:solidFill>
              </a:rPr>
              <a:t>All</a:t>
            </a:r>
            <a:br>
              <a:rPr lang="en-US" altLang="en-US" sz="1200" b="1">
                <a:solidFill>
                  <a:schemeClr val="bg1"/>
                </a:solidFill>
              </a:rPr>
            </a:br>
            <a:r>
              <a:rPr lang="en-US" altLang="en-US" sz="1200" b="1">
                <a:solidFill>
                  <a:schemeClr val="bg1"/>
                </a:solidFill>
              </a:rPr>
              <a:t>Eligible</a:t>
            </a:r>
            <a:br>
              <a:rPr lang="en-US" altLang="en-US" sz="1200" b="1">
                <a:solidFill>
                  <a:schemeClr val="bg1"/>
                </a:solidFill>
              </a:rPr>
            </a:br>
            <a:r>
              <a:rPr lang="en-US" altLang="en-US" sz="1200" b="1">
                <a:solidFill>
                  <a:schemeClr val="bg1"/>
                </a:solidFill>
              </a:rPr>
              <a:t>Members</a:t>
            </a:r>
          </a:p>
        </p:txBody>
      </p:sp>
      <p:sp>
        <p:nvSpPr>
          <p:cNvPr id="14" name="Line 9">
            <a:extLst>
              <a:ext uri="{FF2B5EF4-FFF2-40B4-BE49-F238E27FC236}">
                <a16:creationId xmlns:a16="http://schemas.microsoft.com/office/drawing/2014/main" id="{D30FC451-AA76-43C6-96C5-10B777332E19}"/>
              </a:ext>
            </a:extLst>
          </p:cNvPr>
          <p:cNvSpPr>
            <a:spLocks noChangeAspect="1" noChangeShapeType="1"/>
          </p:cNvSpPr>
          <p:nvPr/>
        </p:nvSpPr>
        <p:spPr bwMode="auto">
          <a:xfrm>
            <a:off x="4280732" y="2540291"/>
            <a:ext cx="1159778" cy="0"/>
          </a:xfrm>
          <a:prstGeom prst="line">
            <a:avLst/>
          </a:prstGeom>
          <a:noFill/>
          <a:ln w="635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1">
            <a:extLst>
              <a:ext uri="{FF2B5EF4-FFF2-40B4-BE49-F238E27FC236}">
                <a16:creationId xmlns:a16="http://schemas.microsoft.com/office/drawing/2014/main" id="{21A02EA4-9E50-4445-9AD1-1DAC73EDCB41}"/>
              </a:ext>
            </a:extLst>
          </p:cNvPr>
          <p:cNvSpPr>
            <a:spLocks noChangeAspect="1" noChangeShapeType="1"/>
          </p:cNvSpPr>
          <p:nvPr/>
        </p:nvSpPr>
        <p:spPr bwMode="auto">
          <a:xfrm>
            <a:off x="7243007" y="1940216"/>
            <a:ext cx="685800" cy="1588"/>
          </a:xfrm>
          <a:prstGeom prst="line">
            <a:avLst/>
          </a:prstGeom>
          <a:noFill/>
          <a:ln w="63500">
            <a:solidFill>
              <a:srgbClr val="00008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2">
            <a:extLst>
              <a:ext uri="{FF2B5EF4-FFF2-40B4-BE49-F238E27FC236}">
                <a16:creationId xmlns:a16="http://schemas.microsoft.com/office/drawing/2014/main" id="{0A2A9DA1-3266-41FB-94A4-3E73F809F539}"/>
              </a:ext>
            </a:extLst>
          </p:cNvPr>
          <p:cNvSpPr>
            <a:spLocks noChangeAspect="1" noChangeShapeType="1"/>
          </p:cNvSpPr>
          <p:nvPr/>
        </p:nvSpPr>
        <p:spPr bwMode="auto">
          <a:xfrm>
            <a:off x="7243007" y="2938754"/>
            <a:ext cx="685800" cy="1587"/>
          </a:xfrm>
          <a:prstGeom prst="line">
            <a:avLst/>
          </a:prstGeom>
          <a:noFill/>
          <a:ln w="63500">
            <a:solidFill>
              <a:srgbClr val="00008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Oval 13">
            <a:extLst>
              <a:ext uri="{FF2B5EF4-FFF2-40B4-BE49-F238E27FC236}">
                <a16:creationId xmlns:a16="http://schemas.microsoft.com/office/drawing/2014/main" id="{73B65B38-32F1-4A67-914F-3BE0F6230707}"/>
              </a:ext>
            </a:extLst>
          </p:cNvPr>
          <p:cNvSpPr>
            <a:spLocks noChangeArrowheads="1"/>
          </p:cNvSpPr>
          <p:nvPr/>
        </p:nvSpPr>
        <p:spPr bwMode="auto">
          <a:xfrm>
            <a:off x="7910004" y="1568741"/>
            <a:ext cx="990600" cy="685800"/>
          </a:xfrm>
          <a:prstGeom prst="ellipse">
            <a:avLst/>
          </a:prstGeom>
          <a:solidFill>
            <a:srgbClr val="FF9900"/>
          </a:solidFill>
          <a:ln w="9525">
            <a:solidFill>
              <a:srgbClr val="8FA8A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rgbClr val="003066"/>
                </a:solidFill>
              </a:rPr>
              <a:t>Case</a:t>
            </a:r>
            <a:br>
              <a:rPr lang="en-US" altLang="en-US" sz="1200" b="1">
                <a:solidFill>
                  <a:srgbClr val="003066"/>
                </a:solidFill>
              </a:rPr>
            </a:br>
            <a:r>
              <a:rPr lang="en-US" altLang="en-US" sz="1200">
                <a:solidFill>
                  <a:srgbClr val="003066"/>
                </a:solidFill>
              </a:rPr>
              <a:t>Management</a:t>
            </a:r>
          </a:p>
        </p:txBody>
      </p:sp>
      <p:sp>
        <p:nvSpPr>
          <p:cNvPr id="18" name="Oval 14">
            <a:extLst>
              <a:ext uri="{FF2B5EF4-FFF2-40B4-BE49-F238E27FC236}">
                <a16:creationId xmlns:a16="http://schemas.microsoft.com/office/drawing/2014/main" id="{4970575E-E1D2-4E22-93FC-EE73933CD8CD}"/>
              </a:ext>
            </a:extLst>
          </p:cNvPr>
          <p:cNvSpPr>
            <a:spLocks noChangeArrowheads="1"/>
          </p:cNvSpPr>
          <p:nvPr/>
        </p:nvSpPr>
        <p:spPr bwMode="auto">
          <a:xfrm>
            <a:off x="7993894" y="2578391"/>
            <a:ext cx="990600" cy="685800"/>
          </a:xfrm>
          <a:prstGeom prst="ellipse">
            <a:avLst/>
          </a:prstGeom>
          <a:solidFill>
            <a:srgbClr val="FF9900"/>
          </a:solidFill>
          <a:ln w="9525">
            <a:solidFill>
              <a:srgbClr val="8FA8A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rgbClr val="003066"/>
                </a:solidFill>
              </a:rPr>
              <a:t>Disease</a:t>
            </a:r>
            <a:br>
              <a:rPr lang="en-US" altLang="en-US" sz="1200" b="1">
                <a:solidFill>
                  <a:srgbClr val="003066"/>
                </a:solidFill>
              </a:rPr>
            </a:br>
            <a:r>
              <a:rPr lang="en-US" altLang="en-US" sz="1200">
                <a:solidFill>
                  <a:srgbClr val="003066"/>
                </a:solidFill>
              </a:rPr>
              <a:t>Management</a:t>
            </a:r>
          </a:p>
        </p:txBody>
      </p:sp>
      <p:sp>
        <p:nvSpPr>
          <p:cNvPr id="19" name="Rectangle 15">
            <a:extLst>
              <a:ext uri="{FF2B5EF4-FFF2-40B4-BE49-F238E27FC236}">
                <a16:creationId xmlns:a16="http://schemas.microsoft.com/office/drawing/2014/main" id="{ADA17D5B-B6B3-4587-8DCF-404256E18BEA}"/>
              </a:ext>
            </a:extLst>
          </p:cNvPr>
          <p:cNvSpPr txBox="1">
            <a:spLocks noChangeArrowheads="1"/>
          </p:cNvSpPr>
          <p:nvPr/>
        </p:nvSpPr>
        <p:spPr>
          <a:xfrm>
            <a:off x="2062994" y="3778541"/>
            <a:ext cx="7315200" cy="457200"/>
          </a:xfrm>
          <a:prstGeom prst="rect">
            <a:avLst/>
          </a:prstGeom>
          <a:solidFill>
            <a:srgbClr val="003066"/>
          </a:solidFill>
          <a:ln>
            <a:solidFill>
              <a:srgbClr val="8FA8A0"/>
            </a:solidFill>
            <a:miter lim="800000"/>
            <a:headEnd/>
            <a:tailEnd/>
          </a:ln>
        </p:spPr>
        <p:txBody>
          <a:bodyPr vert="horz" lIns="0" tIns="0" rIns="0" bIns="0" rtlCol="0" anchor="ctr">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pPr algn="ctr" rtl="1"/>
            <a:r>
              <a:rPr lang="en-US" altLang="en-US" sz="2400">
                <a:solidFill>
                  <a:srgbClr val="8FA8A0"/>
                </a:solidFill>
                <a:cs typeface="Arial" panose="020B0604020202020204" pitchFamily="34" charset="0"/>
              </a:rPr>
              <a:t>Turning Data        into Knowledge     into Action</a:t>
            </a:r>
          </a:p>
        </p:txBody>
      </p:sp>
      <p:sp>
        <p:nvSpPr>
          <p:cNvPr id="20" name="Rectangle 19">
            <a:extLst>
              <a:ext uri="{FF2B5EF4-FFF2-40B4-BE49-F238E27FC236}">
                <a16:creationId xmlns:a16="http://schemas.microsoft.com/office/drawing/2014/main" id="{AA5A1C8E-C4B8-418D-8989-6B11C1591D3A}"/>
              </a:ext>
            </a:extLst>
          </p:cNvPr>
          <p:cNvSpPr/>
          <p:nvPr/>
        </p:nvSpPr>
        <p:spPr>
          <a:xfrm>
            <a:off x="2291594" y="4921541"/>
            <a:ext cx="2971801" cy="400110"/>
          </a:xfrm>
          <a:prstGeom prst="rect">
            <a:avLst/>
          </a:prstGeom>
          <a:noFill/>
        </p:spPr>
        <p:txBody>
          <a:bodyPr>
            <a:spAutoFit/>
          </a:bodyPr>
          <a:lstStyle/>
          <a:p>
            <a:pPr algn="ctr" eaLnBrk="1" fontAlgn="auto" hangingPunct="1">
              <a:spcBef>
                <a:spcPts val="0"/>
              </a:spcBef>
              <a:spcAft>
                <a:spcPts val="0"/>
              </a:spcAft>
              <a:defRPr/>
            </a:pPr>
            <a:r>
              <a:rPr lang="en-US" sz="2000" b="1" cap="all" dirty="0">
                <a:ln w="9000" cmpd="sng">
                  <a:solidFill>
                    <a:schemeClr val="accent4">
                      <a:shade val="50000"/>
                      <a:satMod val="120000"/>
                    </a:schemeClr>
                  </a:solidFill>
                  <a:prstDash val="solid"/>
                </a:ln>
                <a:solidFill>
                  <a:schemeClr val="accent6"/>
                </a:solidFill>
                <a:effectLst>
                  <a:reflection blurRad="12700" stA="28000" endPos="45000" dist="1000" dir="5400000" sy="-100000" algn="bl" rotWithShape="0"/>
                </a:effectLst>
                <a:latin typeface="+mn-lt"/>
              </a:rPr>
              <a:t>Results:</a:t>
            </a:r>
          </a:p>
        </p:txBody>
      </p:sp>
      <p:sp>
        <p:nvSpPr>
          <p:cNvPr id="21" name="Striped Right Arrow 22">
            <a:extLst>
              <a:ext uri="{FF2B5EF4-FFF2-40B4-BE49-F238E27FC236}">
                <a16:creationId xmlns:a16="http://schemas.microsoft.com/office/drawing/2014/main" id="{9A898FD9-6B49-4981-A631-E64A634281AB}"/>
              </a:ext>
            </a:extLst>
          </p:cNvPr>
          <p:cNvSpPr/>
          <p:nvPr/>
        </p:nvSpPr>
        <p:spPr>
          <a:xfrm>
            <a:off x="2748794" y="5226341"/>
            <a:ext cx="2438400" cy="457200"/>
          </a:xfrm>
          <a:prstGeom prst="striped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dirty="0"/>
          </a:p>
        </p:txBody>
      </p:sp>
      <p:sp>
        <p:nvSpPr>
          <p:cNvPr id="22" name="Rectangle 21">
            <a:extLst>
              <a:ext uri="{FF2B5EF4-FFF2-40B4-BE49-F238E27FC236}">
                <a16:creationId xmlns:a16="http://schemas.microsoft.com/office/drawing/2014/main" id="{B28018B5-EEF7-402E-A0B0-9FAA8DC6906C}"/>
              </a:ext>
            </a:extLst>
          </p:cNvPr>
          <p:cNvSpPr/>
          <p:nvPr/>
        </p:nvSpPr>
        <p:spPr>
          <a:xfrm>
            <a:off x="4242813" y="2201737"/>
            <a:ext cx="960519" cy="338554"/>
          </a:xfrm>
          <a:prstGeom prst="rect">
            <a:avLst/>
          </a:prstGeom>
          <a:noFill/>
        </p:spPr>
        <p:txBody>
          <a:bodyPr wrap="none">
            <a:spAutoFit/>
          </a:bodyPr>
          <a:lstStyle/>
          <a:p>
            <a:pPr algn="ctr" eaLnBrk="1" fontAlgn="auto" hangingPunct="1">
              <a:spcBef>
                <a:spcPts val="0"/>
              </a:spcBef>
              <a:spcAft>
                <a:spcPts val="0"/>
              </a:spcAft>
              <a:defRPr/>
            </a:pP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Cotiviti</a:t>
            </a:r>
          </a:p>
        </p:txBody>
      </p:sp>
      <p:sp>
        <p:nvSpPr>
          <p:cNvPr id="23" name="Rectangle 22">
            <a:extLst>
              <a:ext uri="{FF2B5EF4-FFF2-40B4-BE49-F238E27FC236}">
                <a16:creationId xmlns:a16="http://schemas.microsoft.com/office/drawing/2014/main" id="{600EF177-3411-48E7-A0A5-50D11BA7CAC0}"/>
              </a:ext>
            </a:extLst>
          </p:cNvPr>
          <p:cNvSpPr/>
          <p:nvPr/>
        </p:nvSpPr>
        <p:spPr>
          <a:xfrm rot="19820794">
            <a:off x="1948694" y="2114841"/>
            <a:ext cx="9144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HRA Data</a:t>
            </a:r>
          </a:p>
        </p:txBody>
      </p:sp>
      <p:sp>
        <p:nvSpPr>
          <p:cNvPr id="24" name="TextBox 23">
            <a:extLst>
              <a:ext uri="{FF2B5EF4-FFF2-40B4-BE49-F238E27FC236}">
                <a16:creationId xmlns:a16="http://schemas.microsoft.com/office/drawing/2014/main" id="{B9513926-99FC-49E8-B5A7-A251028646B9}"/>
              </a:ext>
            </a:extLst>
          </p:cNvPr>
          <p:cNvSpPr txBox="1"/>
          <p:nvPr/>
        </p:nvSpPr>
        <p:spPr>
          <a:xfrm>
            <a:off x="5343563" y="4616741"/>
            <a:ext cx="3954462" cy="1617879"/>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marL="177800" indent="-177800" eaLnBrk="1" fontAlgn="auto" hangingPunct="1">
              <a:lnSpc>
                <a:spcPct val="160000"/>
              </a:lnSpc>
              <a:spcBef>
                <a:spcPts val="0"/>
              </a:spcBef>
              <a:spcAft>
                <a:spcPts val="0"/>
              </a:spcAft>
              <a:buSzPct val="150000"/>
              <a:buFont typeface="Arial" pitchFamily="34" charset="0"/>
              <a:buChar char="•"/>
              <a:defRPr/>
            </a:pPr>
            <a:r>
              <a:rPr lang="en-US" sz="1600" b="1" dirty="0">
                <a:solidFill>
                  <a:schemeClr val="tx2"/>
                </a:solidFill>
              </a:rPr>
              <a:t>Understand Risk</a:t>
            </a:r>
          </a:p>
          <a:p>
            <a:pPr marL="177800" indent="-177800" eaLnBrk="1" fontAlgn="auto" hangingPunct="1">
              <a:lnSpc>
                <a:spcPct val="160000"/>
              </a:lnSpc>
              <a:spcBef>
                <a:spcPts val="0"/>
              </a:spcBef>
              <a:spcAft>
                <a:spcPts val="0"/>
              </a:spcAft>
              <a:buSzPct val="150000"/>
              <a:buFontTx/>
              <a:buChar char="•"/>
              <a:defRPr/>
            </a:pPr>
            <a:r>
              <a:rPr lang="en-US" sz="1600" b="1" dirty="0">
                <a:solidFill>
                  <a:schemeClr val="tx2"/>
                </a:solidFill>
              </a:rPr>
              <a:t>Pinpoint Cost Control Opportunities</a:t>
            </a:r>
          </a:p>
          <a:p>
            <a:pPr marL="177800" indent="-177800" eaLnBrk="1" fontAlgn="auto" hangingPunct="1">
              <a:lnSpc>
                <a:spcPct val="160000"/>
              </a:lnSpc>
              <a:spcBef>
                <a:spcPts val="0"/>
              </a:spcBef>
              <a:spcAft>
                <a:spcPts val="0"/>
              </a:spcAft>
              <a:buSzPct val="150000"/>
              <a:buFontTx/>
              <a:buChar char="•"/>
              <a:defRPr/>
            </a:pPr>
            <a:r>
              <a:rPr lang="en-US" sz="1600" b="1" dirty="0">
                <a:solidFill>
                  <a:schemeClr val="tx2"/>
                </a:solidFill>
              </a:rPr>
              <a:t>Increase Quality of Care</a:t>
            </a:r>
            <a:endParaRPr lang="en-US" sz="1600" dirty="0"/>
          </a:p>
        </p:txBody>
      </p:sp>
    </p:spTree>
    <p:extLst>
      <p:ext uri="{BB962C8B-B14F-4D97-AF65-F5344CB8AC3E}">
        <p14:creationId xmlns:p14="http://schemas.microsoft.com/office/powerpoint/2010/main" val="63517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56564F-0C81-4272-9FB8-98BD8CE8631B}"/>
              </a:ext>
            </a:extLst>
          </p:cNvPr>
          <p:cNvSpPr>
            <a:spLocks noGrp="1"/>
          </p:cNvSpPr>
          <p:nvPr>
            <p:ph type="sldNum" sz="quarter" idx="12"/>
          </p:nvPr>
        </p:nvSpPr>
        <p:spPr/>
        <p:txBody>
          <a:bodyPr/>
          <a:lstStyle/>
          <a:p>
            <a:fld id="{8BC64C03-9EC0-4B7E-8FE4-24DBF62E63E5}" type="slidenum">
              <a:rPr lang="en-US" smtClean="0"/>
              <a:t>63</a:t>
            </a:fld>
            <a:endParaRPr lang="en-US"/>
          </a:p>
        </p:txBody>
      </p:sp>
      <p:sp>
        <p:nvSpPr>
          <p:cNvPr id="3" name="Text Placeholder 2">
            <a:extLst>
              <a:ext uri="{FF2B5EF4-FFF2-40B4-BE49-F238E27FC236}">
                <a16:creationId xmlns:a16="http://schemas.microsoft.com/office/drawing/2014/main" id="{84CF09C5-D32D-4999-A5D7-426FC9710A13}"/>
              </a:ext>
            </a:extLst>
          </p:cNvPr>
          <p:cNvSpPr>
            <a:spLocks noGrp="1"/>
          </p:cNvSpPr>
          <p:nvPr>
            <p:ph type="body" sz="quarter" idx="13"/>
          </p:nvPr>
        </p:nvSpPr>
        <p:spPr/>
        <p:txBody>
          <a:bodyPr/>
          <a:lstStyle/>
          <a:p>
            <a:pPr marL="285750" indent="-285750" fontAlgn="auto">
              <a:spcAft>
                <a:spcPts val="0"/>
              </a:spcAft>
              <a:buFont typeface="Arial" panose="020B0604020202020204" pitchFamily="34" charset="0"/>
              <a:buChar char="•"/>
              <a:defRPr/>
            </a:pPr>
            <a:r>
              <a:rPr lang="en-US" altLang="en-US" dirty="0"/>
              <a:t>To proactively identify opportunities to improve individual health, healthcare quality, and continue to positively impact health benefit and reduce costs across the managed population.</a:t>
            </a:r>
          </a:p>
          <a:p>
            <a:pPr fontAlgn="auto">
              <a:spcAft>
                <a:spcPts val="0"/>
              </a:spcAft>
              <a:defRPr/>
            </a:pPr>
            <a:endParaRPr lang="en-US" altLang="en-US" dirty="0"/>
          </a:p>
          <a:p>
            <a:pPr marL="285750" indent="-285750" fontAlgn="auto">
              <a:spcAft>
                <a:spcPts val="0"/>
              </a:spcAft>
              <a:buFont typeface="Arial" panose="020B0604020202020204" pitchFamily="34" charset="0"/>
              <a:buChar char="•"/>
              <a:defRPr/>
            </a:pPr>
            <a:r>
              <a:rPr lang="en-US" altLang="en-US" dirty="0">
                <a:solidFill>
                  <a:srgbClr val="0070C0"/>
                </a:solidFill>
                <a:cs typeface="Arial" panose="020B0604020202020204" pitchFamily="34" charset="0"/>
              </a:rPr>
              <a:t>To help identify the high-risk, potential high-cost members prior to beginning the outreach workflow.</a:t>
            </a:r>
          </a:p>
          <a:p>
            <a:pPr fontAlgn="auto">
              <a:spcAft>
                <a:spcPts val="0"/>
              </a:spcAft>
              <a:defRPr/>
            </a:pPr>
            <a:endParaRPr lang="en-US" altLang="en-US" dirty="0">
              <a:solidFill>
                <a:srgbClr val="0070C0"/>
              </a:solidFill>
              <a:cs typeface="Arial" panose="020B0604020202020204" pitchFamily="34" charset="0"/>
            </a:endParaRPr>
          </a:p>
          <a:p>
            <a:pPr marL="285750" indent="-285750" fontAlgn="auto">
              <a:spcAft>
                <a:spcPts val="0"/>
              </a:spcAft>
              <a:buFont typeface="Arial" panose="020B0604020202020204" pitchFamily="34" charset="0"/>
              <a:buChar char="•"/>
              <a:defRPr/>
            </a:pPr>
            <a:r>
              <a:rPr lang="en-US" altLang="en-US" dirty="0"/>
              <a:t>To identify, measure, manage and reduce financial and clinical risk – at the population and individual level.</a:t>
            </a:r>
          </a:p>
          <a:p>
            <a:pPr fontAlgn="auto">
              <a:spcAft>
                <a:spcPts val="0"/>
              </a:spcAft>
              <a:defRPr/>
            </a:pPr>
            <a:endParaRPr lang="en-US" altLang="en-US" dirty="0"/>
          </a:p>
          <a:p>
            <a:pPr marL="285750" indent="-285750" fontAlgn="auto">
              <a:spcAft>
                <a:spcPts val="0"/>
              </a:spcAft>
              <a:buFont typeface="Arial" panose="020B0604020202020204" pitchFamily="34" charset="0"/>
              <a:buChar char="•"/>
              <a:defRPr/>
            </a:pPr>
            <a:r>
              <a:rPr lang="en-US" altLang="en-US" dirty="0">
                <a:solidFill>
                  <a:srgbClr val="0070C0"/>
                </a:solidFill>
              </a:rPr>
              <a:t>To demonstrate service excellence and value to their clients .</a:t>
            </a:r>
          </a:p>
          <a:p>
            <a:pPr fontAlgn="auto">
              <a:spcAft>
                <a:spcPts val="0"/>
              </a:spcAft>
              <a:defRPr/>
            </a:pPr>
            <a:endParaRPr lang="en-US" altLang="en-US" dirty="0">
              <a:solidFill>
                <a:srgbClr val="0070C0"/>
              </a:solidFill>
            </a:endParaRPr>
          </a:p>
          <a:p>
            <a:pPr marL="285750" indent="-285750" fontAlgn="auto">
              <a:spcAft>
                <a:spcPts val="0"/>
              </a:spcAft>
              <a:buFont typeface="Arial" panose="020B0604020202020204" pitchFamily="34" charset="0"/>
              <a:buChar char="•"/>
              <a:defRPr/>
            </a:pPr>
            <a:r>
              <a:rPr lang="en-US" altLang="en-US" dirty="0"/>
              <a:t>To make need-based decisions about deploying medical management resources.</a:t>
            </a:r>
          </a:p>
          <a:p>
            <a:pPr fontAlgn="auto">
              <a:spcAft>
                <a:spcPts val="0"/>
              </a:spcAft>
              <a:defRPr/>
            </a:pPr>
            <a:endParaRPr lang="en-US" altLang="en-US" dirty="0"/>
          </a:p>
          <a:p>
            <a:pPr marL="285750" indent="-285750" fontAlgn="auto">
              <a:spcAft>
                <a:spcPts val="0"/>
              </a:spcAft>
              <a:buFont typeface="Arial" panose="020B0604020202020204" pitchFamily="34" charset="0"/>
              <a:buChar char="•"/>
              <a:defRPr/>
            </a:pPr>
            <a:r>
              <a:rPr lang="en-US" altLang="en-US" dirty="0">
                <a:solidFill>
                  <a:srgbClr val="0070C0"/>
                </a:solidFill>
              </a:rPr>
              <a:t>To outsource data aggregation capabilities</a:t>
            </a:r>
          </a:p>
          <a:p>
            <a:endParaRPr lang="en-US" dirty="0"/>
          </a:p>
        </p:txBody>
      </p:sp>
      <p:sp>
        <p:nvSpPr>
          <p:cNvPr id="4" name="Title 3">
            <a:extLst>
              <a:ext uri="{FF2B5EF4-FFF2-40B4-BE49-F238E27FC236}">
                <a16:creationId xmlns:a16="http://schemas.microsoft.com/office/drawing/2014/main" id="{CE3E01EB-E0C4-4F7A-AE6F-2A13EA102D6A}"/>
              </a:ext>
            </a:extLst>
          </p:cNvPr>
          <p:cNvSpPr>
            <a:spLocks noGrp="1"/>
          </p:cNvSpPr>
          <p:nvPr>
            <p:ph type="title"/>
          </p:nvPr>
        </p:nvSpPr>
        <p:spPr/>
        <p:txBody>
          <a:bodyPr/>
          <a:lstStyle/>
          <a:p>
            <a:r>
              <a:rPr lang="en-US" dirty="0"/>
              <a:t>Why do clients buy Medical Intelligence?</a:t>
            </a:r>
          </a:p>
        </p:txBody>
      </p:sp>
    </p:spTree>
    <p:extLst>
      <p:ext uri="{BB962C8B-B14F-4D97-AF65-F5344CB8AC3E}">
        <p14:creationId xmlns:p14="http://schemas.microsoft.com/office/powerpoint/2010/main" val="2046247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56564F-0C81-4272-9FB8-98BD8CE8631B}"/>
              </a:ext>
            </a:extLst>
          </p:cNvPr>
          <p:cNvSpPr>
            <a:spLocks noGrp="1"/>
          </p:cNvSpPr>
          <p:nvPr>
            <p:ph type="sldNum" sz="quarter" idx="12"/>
          </p:nvPr>
        </p:nvSpPr>
        <p:spPr/>
        <p:txBody>
          <a:bodyPr/>
          <a:lstStyle/>
          <a:p>
            <a:fld id="{8BC64C03-9EC0-4B7E-8FE4-24DBF62E63E5}" type="slidenum">
              <a:rPr lang="en-US" smtClean="0"/>
              <a:t>64</a:t>
            </a:fld>
            <a:endParaRPr lang="en-US"/>
          </a:p>
        </p:txBody>
      </p:sp>
      <p:sp>
        <p:nvSpPr>
          <p:cNvPr id="3" name="Text Placeholder 2">
            <a:extLst>
              <a:ext uri="{FF2B5EF4-FFF2-40B4-BE49-F238E27FC236}">
                <a16:creationId xmlns:a16="http://schemas.microsoft.com/office/drawing/2014/main" id="{84CF09C5-D32D-4999-A5D7-426FC9710A13}"/>
              </a:ext>
            </a:extLst>
          </p:cNvPr>
          <p:cNvSpPr>
            <a:spLocks noGrp="1"/>
          </p:cNvSpPr>
          <p:nvPr>
            <p:ph type="body" sz="quarter" idx="13"/>
          </p:nvPr>
        </p:nvSpPr>
        <p:spPr/>
        <p:txBody>
          <a:bodyPr/>
          <a:lstStyle/>
          <a:p>
            <a:pPr marL="285750" indent="-285750">
              <a:buFont typeface="Arial" panose="020B0604020202020204" pitchFamily="34" charset="0"/>
              <a:buChar char="•"/>
            </a:pPr>
            <a:r>
              <a:rPr lang="en-US" altLang="en-US" sz="1600" dirty="0"/>
              <a:t>By feeding care managers only those patients that fit a pre-determined profile (consistent with a cost containment and improvement in care strategy).</a:t>
            </a:r>
          </a:p>
          <a:p>
            <a:endParaRPr lang="en-US" altLang="en-US" sz="1600" dirty="0"/>
          </a:p>
          <a:p>
            <a:pPr marL="285750" indent="-285750">
              <a:buFont typeface="Arial" panose="020B0604020202020204" pitchFamily="34" charset="0"/>
              <a:buChar char="•"/>
            </a:pPr>
            <a:r>
              <a:rPr lang="en-US" altLang="en-US" sz="1600" dirty="0">
                <a:solidFill>
                  <a:srgbClr val="0070C0"/>
                </a:solidFill>
                <a:cs typeface="Arial" panose="020B0604020202020204" pitchFamily="34" charset="0"/>
              </a:rPr>
              <a:t>By prioritizing members by risk, so that care managers focus resources first on those where they can have the greatest impact on health status. </a:t>
            </a:r>
          </a:p>
          <a:p>
            <a:r>
              <a:rPr lang="en-US" altLang="en-US" sz="1600" dirty="0">
                <a:solidFill>
                  <a:srgbClr val="0070C0"/>
                </a:solidFill>
                <a:cs typeface="Arial" panose="020B0604020202020204" pitchFamily="34" charset="0"/>
              </a:rPr>
              <a:t> </a:t>
            </a:r>
          </a:p>
          <a:p>
            <a:pPr marL="285750" indent="-285750">
              <a:buFont typeface="Arial" panose="020B0604020202020204" pitchFamily="34" charset="0"/>
              <a:buChar char="•"/>
            </a:pPr>
            <a:r>
              <a:rPr lang="en-US" altLang="en-US" sz="1600" dirty="0"/>
              <a:t>By helping to intervening on potential high-cost patients today will contain client costs tomorrow.</a:t>
            </a:r>
          </a:p>
          <a:p>
            <a:endParaRPr lang="en-US" altLang="en-US" sz="1600" dirty="0"/>
          </a:p>
          <a:p>
            <a:pPr marL="285750" indent="-285750">
              <a:buFont typeface="Arial" panose="020B0604020202020204" pitchFamily="34" charset="0"/>
              <a:buChar char="•"/>
            </a:pPr>
            <a:r>
              <a:rPr lang="en-US" altLang="en-US" sz="1600" dirty="0">
                <a:solidFill>
                  <a:srgbClr val="0070C0"/>
                </a:solidFill>
                <a:cs typeface="Arial" panose="020B0604020202020204" pitchFamily="34" charset="0"/>
              </a:rPr>
              <a:t>By producing clinical and financial scorecards for each member for use by providers and members.</a:t>
            </a:r>
          </a:p>
          <a:p>
            <a:endParaRPr lang="en-US" altLang="en-US" sz="1600" dirty="0">
              <a:solidFill>
                <a:srgbClr val="0070C0"/>
              </a:solidFill>
              <a:cs typeface="Arial" panose="020B0604020202020204" pitchFamily="34" charset="0"/>
            </a:endParaRPr>
          </a:p>
          <a:p>
            <a:pPr marL="285750" indent="-285750">
              <a:buFont typeface="Arial" panose="020B0604020202020204" pitchFamily="34" charset="0"/>
              <a:buChar char="•"/>
            </a:pPr>
            <a:r>
              <a:rPr lang="en-US" altLang="en-US" sz="1600" dirty="0"/>
              <a:t>By providing custom letters for members and providers.</a:t>
            </a:r>
          </a:p>
          <a:p>
            <a:endParaRPr lang="en-US" altLang="en-US" sz="1600" dirty="0"/>
          </a:p>
          <a:p>
            <a:pPr marL="285750" indent="-285750">
              <a:buFont typeface="Arial" panose="020B0604020202020204" pitchFamily="34" charset="0"/>
              <a:buChar char="•"/>
            </a:pPr>
            <a:r>
              <a:rPr lang="en-US" altLang="en-US" sz="1600" dirty="0">
                <a:solidFill>
                  <a:srgbClr val="0070C0"/>
                </a:solidFill>
                <a:cs typeface="Arial" panose="020B0604020202020204" pitchFamily="34" charset="0"/>
              </a:rPr>
              <a:t>By profiling providers by clinical outcomes and guideline compliance.</a:t>
            </a:r>
          </a:p>
          <a:p>
            <a:endParaRPr lang="en-US" altLang="en-US" sz="1600" dirty="0">
              <a:solidFill>
                <a:srgbClr val="0070C0"/>
              </a:solidFill>
              <a:cs typeface="Arial" panose="020B0604020202020204" pitchFamily="34" charset="0"/>
            </a:endParaRPr>
          </a:p>
          <a:p>
            <a:pPr marL="285750" indent="-285750">
              <a:buFont typeface="Arial" panose="020B0604020202020204" pitchFamily="34" charset="0"/>
              <a:buChar char="•"/>
            </a:pPr>
            <a:r>
              <a:rPr lang="en-US" altLang="en-US" sz="1600" dirty="0"/>
              <a:t>By providing clients with easy  and reliable reporting</a:t>
            </a:r>
          </a:p>
          <a:p>
            <a:endParaRPr lang="en-US" dirty="0"/>
          </a:p>
        </p:txBody>
      </p:sp>
      <p:sp>
        <p:nvSpPr>
          <p:cNvPr id="4" name="Title 3">
            <a:extLst>
              <a:ext uri="{FF2B5EF4-FFF2-40B4-BE49-F238E27FC236}">
                <a16:creationId xmlns:a16="http://schemas.microsoft.com/office/drawing/2014/main" id="{CE3E01EB-E0C4-4F7A-AE6F-2A13EA102D6A}"/>
              </a:ext>
            </a:extLst>
          </p:cNvPr>
          <p:cNvSpPr>
            <a:spLocks noGrp="1"/>
          </p:cNvSpPr>
          <p:nvPr>
            <p:ph type="title"/>
          </p:nvPr>
        </p:nvSpPr>
        <p:spPr/>
        <p:txBody>
          <a:bodyPr/>
          <a:lstStyle/>
          <a:p>
            <a:r>
              <a:rPr lang="en-US" dirty="0"/>
              <a:t>How does Medical Intelligence deliver value?</a:t>
            </a:r>
          </a:p>
        </p:txBody>
      </p:sp>
    </p:spTree>
    <p:extLst>
      <p:ext uri="{BB962C8B-B14F-4D97-AF65-F5344CB8AC3E}">
        <p14:creationId xmlns:p14="http://schemas.microsoft.com/office/powerpoint/2010/main" val="2775158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56564F-0C81-4272-9FB8-98BD8CE8631B}"/>
              </a:ext>
            </a:extLst>
          </p:cNvPr>
          <p:cNvSpPr>
            <a:spLocks noGrp="1"/>
          </p:cNvSpPr>
          <p:nvPr>
            <p:ph type="sldNum" sz="quarter" idx="12"/>
          </p:nvPr>
        </p:nvSpPr>
        <p:spPr/>
        <p:txBody>
          <a:bodyPr/>
          <a:lstStyle/>
          <a:p>
            <a:fld id="{8BC64C03-9EC0-4B7E-8FE4-24DBF62E63E5}" type="slidenum">
              <a:rPr lang="en-US" smtClean="0"/>
              <a:t>65</a:t>
            </a:fld>
            <a:endParaRPr lang="en-US"/>
          </a:p>
        </p:txBody>
      </p:sp>
      <p:sp>
        <p:nvSpPr>
          <p:cNvPr id="4" name="Title 3">
            <a:extLst>
              <a:ext uri="{FF2B5EF4-FFF2-40B4-BE49-F238E27FC236}">
                <a16:creationId xmlns:a16="http://schemas.microsoft.com/office/drawing/2014/main" id="{CE3E01EB-E0C4-4F7A-AE6F-2A13EA102D6A}"/>
              </a:ext>
            </a:extLst>
          </p:cNvPr>
          <p:cNvSpPr>
            <a:spLocks noGrp="1"/>
          </p:cNvSpPr>
          <p:nvPr>
            <p:ph type="title"/>
          </p:nvPr>
        </p:nvSpPr>
        <p:spPr/>
        <p:txBody>
          <a:bodyPr/>
          <a:lstStyle/>
          <a:p>
            <a:r>
              <a:rPr lang="en-US" dirty="0"/>
              <a:t>Overview: Who Buys Medical Intelligence?</a:t>
            </a:r>
          </a:p>
        </p:txBody>
      </p:sp>
      <p:graphicFrame>
        <p:nvGraphicFramePr>
          <p:cNvPr id="7" name="Table 6">
            <a:extLst>
              <a:ext uri="{FF2B5EF4-FFF2-40B4-BE49-F238E27FC236}">
                <a16:creationId xmlns:a16="http://schemas.microsoft.com/office/drawing/2014/main" id="{77558CE7-F06E-40E4-BE21-FD6B56747D84}"/>
              </a:ext>
            </a:extLst>
          </p:cNvPr>
          <p:cNvGraphicFramePr>
            <a:graphicFrameLocks noGrp="1"/>
          </p:cNvGraphicFramePr>
          <p:nvPr>
            <p:extLst>
              <p:ext uri="{D42A27DB-BD31-4B8C-83A1-F6EECF244321}">
                <p14:modId xmlns:p14="http://schemas.microsoft.com/office/powerpoint/2010/main" val="2004241403"/>
              </p:ext>
            </p:extLst>
          </p:nvPr>
        </p:nvGraphicFramePr>
        <p:xfrm>
          <a:off x="662730" y="1086748"/>
          <a:ext cx="9538283" cy="5136600"/>
        </p:xfrm>
        <a:graphic>
          <a:graphicData uri="http://schemas.openxmlformats.org/drawingml/2006/table">
            <a:tbl>
              <a:tblPr/>
              <a:tblGrid>
                <a:gridCol w="3387427">
                  <a:extLst>
                    <a:ext uri="{9D8B030D-6E8A-4147-A177-3AD203B41FA5}">
                      <a16:colId xmlns:a16="http://schemas.microsoft.com/office/drawing/2014/main" val="21446877"/>
                    </a:ext>
                  </a:extLst>
                </a:gridCol>
                <a:gridCol w="6150856">
                  <a:extLst>
                    <a:ext uri="{9D8B030D-6E8A-4147-A177-3AD203B41FA5}">
                      <a16:colId xmlns:a16="http://schemas.microsoft.com/office/drawing/2014/main" val="1487304293"/>
                    </a:ext>
                  </a:extLst>
                </a:gridCol>
              </a:tblGrid>
              <a:tr h="305282">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Segment</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Primary Use/Goals</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422040765"/>
                  </a:ext>
                </a:extLst>
              </a:tr>
              <a:tr h="527312">
                <a:tc>
                  <a:txBody>
                    <a:bodyPr/>
                    <a:lstStyle>
                      <a:lvl1pPr marL="457200" indent="-457200"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457200" marR="0" lvl="0" indent="-457200" algn="l" defTabSz="685800" rtl="0" eaLnBrk="1" fontAlgn="base" latinLnBrk="0" hangingPunct="1">
                        <a:lnSpc>
                          <a:spcPct val="100000"/>
                        </a:lnSpc>
                        <a:spcBef>
                          <a:spcPct val="0"/>
                        </a:spcBef>
                        <a:spcAft>
                          <a:spcPct val="0"/>
                        </a:spcAft>
                        <a:buClrTx/>
                        <a:buSzTx/>
                        <a:buFont typeface="+mj-lt"/>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Brokers/Benefit Consultants </a:t>
                      </a:r>
                    </a:p>
                    <a:p>
                      <a:pPr marL="457200" marR="0" lvl="0" indent="-457200" algn="l" defTabSz="6858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Reporting, Benefit design, financial risk identification</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335837221"/>
                  </a:ext>
                </a:extLst>
              </a:tr>
              <a:tr h="527312">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Third Party Admin (TPA)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Reporting, Care Management, Demonstrate Service excellence, cost control</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261298123"/>
                  </a:ext>
                </a:extLst>
              </a:tr>
              <a:tr h="749341">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Re Insurers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rPr>
                        <a:t>Reporting, financial risk identification, pass thru as value-add software for its Care Management clients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715387211"/>
                  </a:ext>
                </a:extLst>
              </a:tr>
              <a:tr h="749341">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Disease Management  Co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rPr>
                        <a:t>Care Management, Demonstrate Service excellence, cost control, reporting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368423311"/>
                  </a:ext>
                </a:extLst>
              </a:tr>
              <a:tr h="527312">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rPr>
                        <a:t>Health Plans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rPr>
                        <a:t>Support Care management arm of the health plan when done in house</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520433881"/>
                  </a:ext>
                </a:extLst>
              </a:tr>
              <a:tr h="749341">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rPr>
                        <a:t>Employers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Reporting, Care Management, Improve wellness of Employees, Improve Employee productivity, cost control, reduction in lost productivity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4084418269"/>
                  </a:ext>
                </a:extLst>
              </a:tr>
              <a:tr h="971371">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rPr>
                        <a:t>Providers </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Care Management/Intervention, Quality Improvement, Demonstrate Service excellence to patients and to payers, cost control for at risk groups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676455715"/>
                  </a:ext>
                </a:extLst>
              </a:tr>
            </a:tbl>
          </a:graphicData>
        </a:graphic>
      </p:graphicFrame>
    </p:spTree>
    <p:extLst>
      <p:ext uri="{BB962C8B-B14F-4D97-AF65-F5344CB8AC3E}">
        <p14:creationId xmlns:p14="http://schemas.microsoft.com/office/powerpoint/2010/main" val="965508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72CD9D-8EAF-4547-85C3-9599EDC194C4}"/>
              </a:ext>
            </a:extLst>
          </p:cNvPr>
          <p:cNvSpPr>
            <a:spLocks noGrp="1"/>
          </p:cNvSpPr>
          <p:nvPr>
            <p:ph type="sldNum" sz="quarter" idx="12"/>
          </p:nvPr>
        </p:nvSpPr>
        <p:spPr/>
        <p:txBody>
          <a:bodyPr/>
          <a:lstStyle/>
          <a:p>
            <a:fld id="{8BC64C03-9EC0-4B7E-8FE4-24DBF62E63E5}" type="slidenum">
              <a:rPr lang="en-US" smtClean="0"/>
              <a:t>66</a:t>
            </a:fld>
            <a:endParaRPr lang="en-US"/>
          </a:p>
        </p:txBody>
      </p:sp>
      <p:sp>
        <p:nvSpPr>
          <p:cNvPr id="4" name="Title 3">
            <a:extLst>
              <a:ext uri="{FF2B5EF4-FFF2-40B4-BE49-F238E27FC236}">
                <a16:creationId xmlns:a16="http://schemas.microsoft.com/office/drawing/2014/main" id="{E8FCBBC1-4386-4FD8-AA03-685699A433AE}"/>
              </a:ext>
            </a:extLst>
          </p:cNvPr>
          <p:cNvSpPr>
            <a:spLocks noGrp="1"/>
          </p:cNvSpPr>
          <p:nvPr>
            <p:ph type="title"/>
          </p:nvPr>
        </p:nvSpPr>
        <p:spPr/>
        <p:txBody>
          <a:bodyPr/>
          <a:lstStyle/>
          <a:p>
            <a:r>
              <a:rPr lang="en-US" dirty="0"/>
              <a:t>Enterprise Analytics (EA) Suite</a:t>
            </a:r>
          </a:p>
        </p:txBody>
      </p:sp>
      <p:sp>
        <p:nvSpPr>
          <p:cNvPr id="5" name="Content Placeholder 7">
            <a:extLst>
              <a:ext uri="{FF2B5EF4-FFF2-40B4-BE49-F238E27FC236}">
                <a16:creationId xmlns:a16="http://schemas.microsoft.com/office/drawing/2014/main" id="{FD498F3D-F803-4ADC-A4EF-CE75DC59AC65}"/>
              </a:ext>
            </a:extLst>
          </p:cNvPr>
          <p:cNvSpPr txBox="1">
            <a:spLocks noChangeArrowheads="1"/>
          </p:cNvSpPr>
          <p:nvPr/>
        </p:nvSpPr>
        <p:spPr bwMode="auto">
          <a:xfrm>
            <a:off x="5018219" y="1307284"/>
            <a:ext cx="4206875" cy="4664075"/>
          </a:xfrm>
          <a:prstGeom prst="rect">
            <a:avLst/>
          </a:prstGeom>
        </p:spPr>
        <p:txBody>
          <a:bodyPr wrap="square" numCol="1" anchorCtr="0" compatLnSpc="1">
            <a:prstTxWarp prst="textNoShape">
              <a:avLst/>
            </a:prstTxWarp>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altLang="en-US" sz="2500"/>
              <a:t>Capabilities include:</a:t>
            </a:r>
          </a:p>
          <a:p>
            <a:pPr marL="293688" lvl="1"/>
            <a:r>
              <a:rPr lang="en-US" altLang="en-US" sz="1600"/>
              <a:t>Data acquisition and warehousing</a:t>
            </a:r>
            <a:br>
              <a:rPr lang="en-US" altLang="en-US" sz="1600"/>
            </a:br>
            <a:endParaRPr lang="en-US" altLang="en-US" sz="1600"/>
          </a:p>
          <a:p>
            <a:pPr marL="293688" lvl="1"/>
            <a:r>
              <a:rPr lang="en-US" altLang="en-US" sz="1600"/>
              <a:t>Executive Summary drill down and customizable business intelligence layer</a:t>
            </a:r>
            <a:br>
              <a:rPr lang="en-US" altLang="en-US" sz="1600"/>
            </a:br>
            <a:endParaRPr lang="en-US" altLang="en-US" sz="1600"/>
          </a:p>
          <a:p>
            <a:pPr marL="293688" lvl="1"/>
            <a:r>
              <a:rPr lang="en-US" altLang="en-US" sz="1600"/>
              <a:t>Client reporting interface</a:t>
            </a:r>
            <a:br>
              <a:rPr lang="en-US" altLang="en-US" sz="1600"/>
            </a:br>
            <a:endParaRPr lang="en-US" altLang="en-US" sz="1600"/>
          </a:p>
          <a:p>
            <a:pPr marL="293688" lvl="1"/>
            <a:r>
              <a:rPr lang="en-US" altLang="en-US" sz="1600"/>
              <a:t>Web-based drillable analytics and real-time glossy reports</a:t>
            </a:r>
            <a:br>
              <a:rPr lang="en-US" altLang="en-US" sz="1600"/>
            </a:br>
            <a:endParaRPr lang="en-US" altLang="en-US" sz="1600"/>
          </a:p>
          <a:p>
            <a:pPr marL="293688" lvl="1"/>
            <a:r>
              <a:rPr lang="en-US" altLang="en-US" sz="1600"/>
              <a:t>Support of a full range of best-in-class DxCG predictive models</a:t>
            </a:r>
            <a:br>
              <a:rPr lang="en-US" altLang="en-US" sz="1600"/>
            </a:br>
            <a:endParaRPr lang="en-US" altLang="en-US" sz="1600"/>
          </a:p>
          <a:p>
            <a:pPr marL="293688" lvl="1"/>
            <a:r>
              <a:rPr lang="en-US" altLang="en-US" sz="1600"/>
              <a:t>Rapid data transformation, loading and presentation</a:t>
            </a:r>
          </a:p>
        </p:txBody>
      </p:sp>
      <p:sp>
        <p:nvSpPr>
          <p:cNvPr id="6" name="Rectangle 5">
            <a:extLst>
              <a:ext uri="{FF2B5EF4-FFF2-40B4-BE49-F238E27FC236}">
                <a16:creationId xmlns:a16="http://schemas.microsoft.com/office/drawing/2014/main" id="{313BE537-15C9-4CEA-9B4C-7EE09CBDC71F}"/>
              </a:ext>
            </a:extLst>
          </p:cNvPr>
          <p:cNvSpPr/>
          <p:nvPr/>
        </p:nvSpPr>
        <p:spPr>
          <a:xfrm>
            <a:off x="995494" y="1599384"/>
            <a:ext cx="2667000" cy="1765300"/>
          </a:xfrm>
          <a:prstGeom prst="rect">
            <a:avLst/>
          </a:prstGeom>
          <a:solidFill>
            <a:srgbClr val="92D050"/>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1900" dirty="0">
                <a:latin typeface="Calibri" panose="020F0502020204030204" pitchFamily="34" charset="0"/>
                <a:cs typeface="Calibri" panose="020F0502020204030204" pitchFamily="34" charset="0"/>
              </a:rPr>
              <a:t>Integrates online analytics, executive reporting, and custom </a:t>
            </a:r>
            <a:r>
              <a:rPr lang="en-US" sz="2000" dirty="0">
                <a:latin typeface="Calibri" panose="020F0502020204030204" pitchFamily="34" charset="0"/>
                <a:cs typeface="Calibri" panose="020F0502020204030204" pitchFamily="34" charset="0"/>
              </a:rPr>
              <a:t>dashboards</a:t>
            </a:r>
            <a:r>
              <a:rPr lang="en-US" sz="1900" dirty="0">
                <a:latin typeface="Calibri" panose="020F0502020204030204" pitchFamily="34" charset="0"/>
                <a:cs typeface="Calibri" panose="020F0502020204030204" pitchFamily="34" charset="0"/>
              </a:rPr>
              <a:t> through a single interface.</a:t>
            </a:r>
          </a:p>
        </p:txBody>
      </p:sp>
      <p:sp>
        <p:nvSpPr>
          <p:cNvPr id="7" name="Rectangle 6">
            <a:extLst>
              <a:ext uri="{FF2B5EF4-FFF2-40B4-BE49-F238E27FC236}">
                <a16:creationId xmlns:a16="http://schemas.microsoft.com/office/drawing/2014/main" id="{46A4E91C-D028-499F-9398-83E9B86F86C9}"/>
              </a:ext>
            </a:extLst>
          </p:cNvPr>
          <p:cNvSpPr/>
          <p:nvPr/>
        </p:nvSpPr>
        <p:spPr>
          <a:xfrm>
            <a:off x="1376494" y="3517084"/>
            <a:ext cx="3200400" cy="1752600"/>
          </a:xfrm>
          <a:prstGeom prst="rect">
            <a:avLst/>
          </a:prstGeom>
          <a:solidFill>
            <a:schemeClr val="accent2"/>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000" dirty="0"/>
              <a:t>Integrates data from many sources into a common  warehouse to deliver consistent, accurate results.</a:t>
            </a:r>
          </a:p>
        </p:txBody>
      </p:sp>
    </p:spTree>
    <p:extLst>
      <p:ext uri="{BB962C8B-B14F-4D97-AF65-F5344CB8AC3E}">
        <p14:creationId xmlns:p14="http://schemas.microsoft.com/office/powerpoint/2010/main" val="3035055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876598-5F70-43CC-8E97-6B70CA5A9DB5}"/>
              </a:ext>
            </a:extLst>
          </p:cNvPr>
          <p:cNvSpPr>
            <a:spLocks noGrp="1"/>
          </p:cNvSpPr>
          <p:nvPr>
            <p:ph type="sldNum" sz="quarter" idx="12"/>
          </p:nvPr>
        </p:nvSpPr>
        <p:spPr/>
        <p:txBody>
          <a:bodyPr/>
          <a:lstStyle/>
          <a:p>
            <a:fld id="{8BC64C03-9EC0-4B7E-8FE4-24DBF62E63E5}" type="slidenum">
              <a:rPr lang="en-US" smtClean="0"/>
              <a:t>67</a:t>
            </a:fld>
            <a:endParaRPr lang="en-US"/>
          </a:p>
        </p:txBody>
      </p:sp>
      <p:sp>
        <p:nvSpPr>
          <p:cNvPr id="4" name="Title 3">
            <a:extLst>
              <a:ext uri="{FF2B5EF4-FFF2-40B4-BE49-F238E27FC236}">
                <a16:creationId xmlns:a16="http://schemas.microsoft.com/office/drawing/2014/main" id="{9A9C6111-F3EB-4BEB-BD13-35103B42176D}"/>
              </a:ext>
            </a:extLst>
          </p:cNvPr>
          <p:cNvSpPr>
            <a:spLocks noGrp="1"/>
          </p:cNvSpPr>
          <p:nvPr>
            <p:ph type="title"/>
          </p:nvPr>
        </p:nvSpPr>
        <p:spPr/>
        <p:txBody>
          <a:bodyPr/>
          <a:lstStyle/>
          <a:p>
            <a:r>
              <a:rPr lang="en-US" dirty="0"/>
              <a:t>Conceptual Diagram: Enterprise Analytics</a:t>
            </a:r>
          </a:p>
        </p:txBody>
      </p:sp>
      <p:sp>
        <p:nvSpPr>
          <p:cNvPr id="5" name="Oval 4">
            <a:extLst>
              <a:ext uri="{FF2B5EF4-FFF2-40B4-BE49-F238E27FC236}">
                <a16:creationId xmlns:a16="http://schemas.microsoft.com/office/drawing/2014/main" id="{C683C9B5-8B89-4224-8FCE-D954A7130129}"/>
              </a:ext>
            </a:extLst>
          </p:cNvPr>
          <p:cNvSpPr/>
          <p:nvPr/>
        </p:nvSpPr>
        <p:spPr>
          <a:xfrm>
            <a:off x="8439064" y="3842901"/>
            <a:ext cx="1752600" cy="8382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200" b="1" dirty="0"/>
              <a:t>Medical Director/Provider Relations =&gt; Providers</a:t>
            </a:r>
          </a:p>
        </p:txBody>
      </p:sp>
      <p:sp>
        <p:nvSpPr>
          <p:cNvPr id="6" name="Rectangle 5">
            <a:extLst>
              <a:ext uri="{FF2B5EF4-FFF2-40B4-BE49-F238E27FC236}">
                <a16:creationId xmlns:a16="http://schemas.microsoft.com/office/drawing/2014/main" id="{7668F4CF-F339-4D0C-B585-389EEFA47F12}"/>
              </a:ext>
            </a:extLst>
          </p:cNvPr>
          <p:cNvSpPr/>
          <p:nvPr/>
        </p:nvSpPr>
        <p:spPr>
          <a:xfrm>
            <a:off x="2651039" y="3577788"/>
            <a:ext cx="2133600" cy="1409700"/>
          </a:xfrm>
          <a:prstGeom prst="rect">
            <a:avLst/>
          </a:prstGeom>
          <a:solidFill>
            <a:schemeClr val="accent5">
              <a:lumMod val="5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a:lstStyle/>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589CA337-6A9E-4E7F-AC90-F095D33DED22}"/>
              </a:ext>
            </a:extLst>
          </p:cNvPr>
          <p:cNvSpPr/>
          <p:nvPr/>
        </p:nvSpPr>
        <p:spPr>
          <a:xfrm>
            <a:off x="4937039" y="3577788"/>
            <a:ext cx="1828800" cy="1384300"/>
          </a:xfrm>
          <a:prstGeom prst="rect">
            <a:avLst/>
          </a:prstGeom>
          <a:solidFill>
            <a:schemeClr val="accent5">
              <a:lumMod val="50000"/>
            </a:schemeClr>
          </a:solidFill>
          <a:ln>
            <a:solidFill>
              <a:schemeClr val="tx2"/>
            </a:solidFill>
          </a:ln>
        </p:spPr>
        <p:style>
          <a:lnRef idx="1">
            <a:schemeClr val="accent1"/>
          </a:lnRef>
          <a:fillRef idx="2">
            <a:schemeClr val="accent1"/>
          </a:fillRef>
          <a:effectRef idx="1">
            <a:schemeClr val="accent1"/>
          </a:effectRef>
          <a:fontRef idx="minor">
            <a:schemeClr val="dk1"/>
          </a:fontRef>
        </p:style>
        <p:txBody>
          <a:bodyPr/>
          <a:lstStyle/>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DB12498-85EF-42AF-8C75-5371BFFF8109}"/>
              </a:ext>
            </a:extLst>
          </p:cNvPr>
          <p:cNvSpPr/>
          <p:nvPr/>
        </p:nvSpPr>
        <p:spPr>
          <a:xfrm>
            <a:off x="2676439" y="1914088"/>
            <a:ext cx="2120900" cy="1409700"/>
          </a:xfrm>
          <a:prstGeom prst="rect">
            <a:avLst/>
          </a:prstGeom>
          <a:solidFill>
            <a:schemeClr val="accent2"/>
          </a:solidFill>
          <a:ln>
            <a:solidFill>
              <a:schemeClr val="tx2"/>
            </a:solidFill>
          </a:ln>
        </p:spPr>
        <p:style>
          <a:lnRef idx="1">
            <a:schemeClr val="accent1"/>
          </a:lnRef>
          <a:fillRef idx="2">
            <a:schemeClr val="accent1"/>
          </a:fillRef>
          <a:effectRef idx="1">
            <a:schemeClr val="accent1"/>
          </a:effectRef>
          <a:fontRef idx="minor">
            <a:schemeClr val="dk1"/>
          </a:fontRef>
        </p:style>
        <p:txBody>
          <a:bodyPr/>
          <a:lstStyle/>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9" name="Pentagon 96">
            <a:extLst>
              <a:ext uri="{FF2B5EF4-FFF2-40B4-BE49-F238E27FC236}">
                <a16:creationId xmlns:a16="http://schemas.microsoft.com/office/drawing/2014/main" id="{92B45A93-CBB6-4A45-BD91-EC162327111B}"/>
              </a:ext>
            </a:extLst>
          </p:cNvPr>
          <p:cNvSpPr/>
          <p:nvPr/>
        </p:nvSpPr>
        <p:spPr>
          <a:xfrm>
            <a:off x="6969039" y="3565088"/>
            <a:ext cx="1676400" cy="1371600"/>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600" dirty="0"/>
              <a:t>Care Management</a:t>
            </a:r>
          </a:p>
          <a:p>
            <a:pPr algn="ctr" eaLnBrk="1" fontAlgn="auto" hangingPunct="1">
              <a:spcBef>
                <a:spcPts val="0"/>
              </a:spcBef>
              <a:spcAft>
                <a:spcPts val="0"/>
              </a:spcAft>
              <a:defRPr/>
            </a:pPr>
            <a:r>
              <a:rPr lang="en-US" sz="1600" dirty="0"/>
              <a:t>Viewer</a:t>
            </a:r>
            <a:endParaRPr lang="en-US" dirty="0"/>
          </a:p>
        </p:txBody>
      </p:sp>
      <p:sp>
        <p:nvSpPr>
          <p:cNvPr id="10" name="Cloud 9">
            <a:extLst>
              <a:ext uri="{FF2B5EF4-FFF2-40B4-BE49-F238E27FC236}">
                <a16:creationId xmlns:a16="http://schemas.microsoft.com/office/drawing/2014/main" id="{782C8D13-E504-490A-817D-54472D6CE04F}"/>
              </a:ext>
            </a:extLst>
          </p:cNvPr>
          <p:cNvSpPr/>
          <p:nvPr/>
        </p:nvSpPr>
        <p:spPr>
          <a:xfrm rot="5400000">
            <a:off x="5342491" y="4334670"/>
            <a:ext cx="609600" cy="2743200"/>
          </a:xfrm>
          <a:prstGeom prst="cloud">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vert="vert270" anchor="ctr"/>
          <a:lstStyle/>
          <a:p>
            <a:pPr algn="ctr" eaLnBrk="1" fontAlgn="auto" hangingPunct="1">
              <a:spcBef>
                <a:spcPts val="0"/>
              </a:spcBef>
              <a:spcAft>
                <a:spcPts val="0"/>
              </a:spcAft>
              <a:defRPr/>
            </a:pPr>
            <a:r>
              <a:rPr lang="en-US" sz="1400" dirty="0"/>
              <a:t>3</a:t>
            </a:r>
            <a:r>
              <a:rPr lang="en-US" sz="1400" baseline="30000" dirty="0"/>
              <a:t>rd</a:t>
            </a:r>
            <a:r>
              <a:rPr lang="en-US" sz="1400" dirty="0"/>
              <a:t> Party Portal</a:t>
            </a:r>
          </a:p>
        </p:txBody>
      </p:sp>
      <p:sp>
        <p:nvSpPr>
          <p:cNvPr id="11" name="Oval 10">
            <a:extLst>
              <a:ext uri="{FF2B5EF4-FFF2-40B4-BE49-F238E27FC236}">
                <a16:creationId xmlns:a16="http://schemas.microsoft.com/office/drawing/2014/main" id="{13DA4E16-4570-4447-962C-C87042A2BA9E}"/>
              </a:ext>
            </a:extLst>
          </p:cNvPr>
          <p:cNvSpPr/>
          <p:nvPr/>
        </p:nvSpPr>
        <p:spPr>
          <a:xfrm>
            <a:off x="4200439" y="6087626"/>
            <a:ext cx="2895600" cy="360362"/>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Patient/Members</a:t>
            </a:r>
          </a:p>
        </p:txBody>
      </p:sp>
      <p:sp>
        <p:nvSpPr>
          <p:cNvPr id="12" name="Oval 11">
            <a:extLst>
              <a:ext uri="{FF2B5EF4-FFF2-40B4-BE49-F238E27FC236}">
                <a16:creationId xmlns:a16="http://schemas.microsoft.com/office/drawing/2014/main" id="{1313D732-9EAE-4146-AF47-879F91A02771}"/>
              </a:ext>
            </a:extLst>
          </p:cNvPr>
          <p:cNvSpPr/>
          <p:nvPr/>
        </p:nvSpPr>
        <p:spPr>
          <a:xfrm>
            <a:off x="8551777" y="2564963"/>
            <a:ext cx="1447800" cy="6858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 Account Managers</a:t>
            </a:r>
            <a:br>
              <a:rPr lang="en-US" sz="1400" dirty="0"/>
            </a:br>
            <a:endParaRPr lang="en-US" sz="1400" dirty="0"/>
          </a:p>
        </p:txBody>
      </p:sp>
      <p:sp>
        <p:nvSpPr>
          <p:cNvPr id="13" name="Pentagon 107">
            <a:extLst>
              <a:ext uri="{FF2B5EF4-FFF2-40B4-BE49-F238E27FC236}">
                <a16:creationId xmlns:a16="http://schemas.microsoft.com/office/drawing/2014/main" id="{17485D2E-10CE-4441-A6E1-7BC504D43E31}"/>
              </a:ext>
            </a:extLst>
          </p:cNvPr>
          <p:cNvSpPr/>
          <p:nvPr/>
        </p:nvSpPr>
        <p:spPr>
          <a:xfrm>
            <a:off x="7007139" y="1939488"/>
            <a:ext cx="1676400" cy="1371600"/>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dirty="0"/>
              <a:t>  Client</a:t>
            </a:r>
            <a:br>
              <a:rPr lang="en-US" dirty="0"/>
            </a:br>
            <a:r>
              <a:rPr lang="en-US" dirty="0"/>
              <a:t>  Portal</a:t>
            </a:r>
          </a:p>
        </p:txBody>
      </p:sp>
      <p:sp>
        <p:nvSpPr>
          <p:cNvPr id="14" name="Oval 13">
            <a:extLst>
              <a:ext uri="{FF2B5EF4-FFF2-40B4-BE49-F238E27FC236}">
                <a16:creationId xmlns:a16="http://schemas.microsoft.com/office/drawing/2014/main" id="{8A9A601B-1694-40BC-B34D-1E2BCE633DED}"/>
              </a:ext>
            </a:extLst>
          </p:cNvPr>
          <p:cNvSpPr/>
          <p:nvPr/>
        </p:nvSpPr>
        <p:spPr>
          <a:xfrm>
            <a:off x="8278727" y="4727138"/>
            <a:ext cx="1447800" cy="5334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Case Managers</a:t>
            </a:r>
          </a:p>
        </p:txBody>
      </p:sp>
      <p:sp>
        <p:nvSpPr>
          <p:cNvPr id="15" name="Flowchart: Multidocument 14">
            <a:extLst>
              <a:ext uri="{FF2B5EF4-FFF2-40B4-BE49-F238E27FC236}">
                <a16:creationId xmlns:a16="http://schemas.microsoft.com/office/drawing/2014/main" id="{12B3E60D-702F-4238-A70B-1BFBC86B3CD4}"/>
              </a:ext>
            </a:extLst>
          </p:cNvPr>
          <p:cNvSpPr/>
          <p:nvPr/>
        </p:nvSpPr>
        <p:spPr>
          <a:xfrm>
            <a:off x="1266739" y="1190188"/>
            <a:ext cx="889000" cy="609600"/>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400" dirty="0"/>
              <a:t>Raw Data</a:t>
            </a:r>
          </a:p>
        </p:txBody>
      </p:sp>
      <p:sp>
        <p:nvSpPr>
          <p:cNvPr id="16" name="Flowchart: Magnetic Disk 15">
            <a:extLst>
              <a:ext uri="{FF2B5EF4-FFF2-40B4-BE49-F238E27FC236}">
                <a16:creationId xmlns:a16="http://schemas.microsoft.com/office/drawing/2014/main" id="{74F51397-CC68-40CA-9EC7-C7E9A717EF9B}"/>
              </a:ext>
            </a:extLst>
          </p:cNvPr>
          <p:cNvSpPr/>
          <p:nvPr/>
        </p:nvSpPr>
        <p:spPr>
          <a:xfrm>
            <a:off x="3057439" y="4022288"/>
            <a:ext cx="1524000" cy="838200"/>
          </a:xfrm>
          <a:prstGeom prst="flowChartMagneticDisk">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br>
              <a:rPr lang="en-US" sz="1400" dirty="0"/>
            </a:br>
            <a:r>
              <a:rPr lang="en-US" sz="1400" dirty="0"/>
              <a:t>Rules Engine</a:t>
            </a:r>
          </a:p>
        </p:txBody>
      </p:sp>
      <p:sp>
        <p:nvSpPr>
          <p:cNvPr id="17" name="Rectangle 16">
            <a:extLst>
              <a:ext uri="{FF2B5EF4-FFF2-40B4-BE49-F238E27FC236}">
                <a16:creationId xmlns:a16="http://schemas.microsoft.com/office/drawing/2014/main" id="{ADEA863E-2ECA-4721-BE3C-368DF25F1836}"/>
              </a:ext>
            </a:extLst>
          </p:cNvPr>
          <p:cNvSpPr/>
          <p:nvPr/>
        </p:nvSpPr>
        <p:spPr>
          <a:xfrm>
            <a:off x="4924339" y="1914088"/>
            <a:ext cx="1828800" cy="1384300"/>
          </a:xfrm>
          <a:prstGeom prst="rect">
            <a:avLst/>
          </a:prstGeom>
          <a:solidFill>
            <a:schemeClr val="accent2"/>
          </a:solidFill>
          <a:ln>
            <a:solidFill>
              <a:schemeClr val="tx2"/>
            </a:solidFill>
          </a:ln>
        </p:spPr>
        <p:style>
          <a:lnRef idx="1">
            <a:schemeClr val="accent1"/>
          </a:lnRef>
          <a:fillRef idx="2">
            <a:schemeClr val="accent1"/>
          </a:fillRef>
          <a:effectRef idx="1">
            <a:schemeClr val="accent1"/>
          </a:effectRef>
          <a:fontRef idx="minor">
            <a:schemeClr val="dk1"/>
          </a:fontRef>
        </p:style>
        <p:txBody>
          <a:bodyPr/>
          <a:lstStyle/>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18" name="Cube 17">
            <a:extLst>
              <a:ext uri="{FF2B5EF4-FFF2-40B4-BE49-F238E27FC236}">
                <a16:creationId xmlns:a16="http://schemas.microsoft.com/office/drawing/2014/main" id="{6D2D4E7D-EEFF-4466-884E-0B4E2AD1ABEA}"/>
              </a:ext>
            </a:extLst>
          </p:cNvPr>
          <p:cNvSpPr/>
          <p:nvPr/>
        </p:nvSpPr>
        <p:spPr>
          <a:xfrm>
            <a:off x="5076739" y="4022288"/>
            <a:ext cx="1524000" cy="8382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400" dirty="0"/>
              <a:t>Quality Measures</a:t>
            </a:r>
            <a:br>
              <a:rPr lang="en-US" sz="1400" dirty="0"/>
            </a:br>
            <a:r>
              <a:rPr lang="en-US" sz="1400" dirty="0"/>
              <a:t>Cube</a:t>
            </a:r>
          </a:p>
        </p:txBody>
      </p:sp>
      <p:sp>
        <p:nvSpPr>
          <p:cNvPr id="19" name="Oval 18">
            <a:extLst>
              <a:ext uri="{FF2B5EF4-FFF2-40B4-BE49-F238E27FC236}">
                <a16:creationId xmlns:a16="http://schemas.microsoft.com/office/drawing/2014/main" id="{701F43A5-50FC-4FD8-A897-2F951ACDBC3A}"/>
              </a:ext>
            </a:extLst>
          </p:cNvPr>
          <p:cNvSpPr/>
          <p:nvPr/>
        </p:nvSpPr>
        <p:spPr>
          <a:xfrm>
            <a:off x="8277139" y="1837888"/>
            <a:ext cx="1524000" cy="6096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UWg, Actuarial, HCE</a:t>
            </a:r>
          </a:p>
        </p:txBody>
      </p:sp>
      <p:sp>
        <p:nvSpPr>
          <p:cNvPr id="20" name="TextBox 43">
            <a:extLst>
              <a:ext uri="{FF2B5EF4-FFF2-40B4-BE49-F238E27FC236}">
                <a16:creationId xmlns:a16="http://schemas.microsoft.com/office/drawing/2014/main" id="{989536A1-C14C-4020-B52D-CC68FD404F11}"/>
              </a:ext>
            </a:extLst>
          </p:cNvPr>
          <p:cNvSpPr txBox="1">
            <a:spLocks noChangeArrowheads="1"/>
          </p:cNvSpPr>
          <p:nvPr/>
        </p:nvSpPr>
        <p:spPr bwMode="auto">
          <a:xfrm>
            <a:off x="8353339" y="1456888"/>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u="sng"/>
              <a:t>End Users:</a:t>
            </a:r>
          </a:p>
        </p:txBody>
      </p:sp>
      <p:cxnSp>
        <p:nvCxnSpPr>
          <p:cNvPr id="21" name="Straight Arrow Connector 20">
            <a:extLst>
              <a:ext uri="{FF2B5EF4-FFF2-40B4-BE49-F238E27FC236}">
                <a16:creationId xmlns:a16="http://schemas.microsoft.com/office/drawing/2014/main" id="{820AB165-EEE8-4A83-B352-E8D7417066BF}"/>
              </a:ext>
            </a:extLst>
          </p:cNvPr>
          <p:cNvCxnSpPr/>
          <p:nvPr/>
        </p:nvCxnSpPr>
        <p:spPr>
          <a:xfrm rot="16200000" flipH="1">
            <a:off x="5546639" y="5317688"/>
            <a:ext cx="439738" cy="793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Cube 21">
            <a:extLst>
              <a:ext uri="{FF2B5EF4-FFF2-40B4-BE49-F238E27FC236}">
                <a16:creationId xmlns:a16="http://schemas.microsoft.com/office/drawing/2014/main" id="{89FE547E-2CAF-4B24-A52A-659F6333E793}"/>
              </a:ext>
            </a:extLst>
          </p:cNvPr>
          <p:cNvSpPr/>
          <p:nvPr/>
        </p:nvSpPr>
        <p:spPr>
          <a:xfrm>
            <a:off x="5902239" y="1990288"/>
            <a:ext cx="8382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EClare</a:t>
            </a:r>
          </a:p>
        </p:txBody>
      </p:sp>
      <p:sp>
        <p:nvSpPr>
          <p:cNvPr id="23" name="Cube 22">
            <a:extLst>
              <a:ext uri="{FF2B5EF4-FFF2-40B4-BE49-F238E27FC236}">
                <a16:creationId xmlns:a16="http://schemas.microsoft.com/office/drawing/2014/main" id="{0A56025F-A705-4259-96ED-A5BFFDBA4843}"/>
              </a:ext>
            </a:extLst>
          </p:cNvPr>
          <p:cNvSpPr/>
          <p:nvPr/>
        </p:nvSpPr>
        <p:spPr>
          <a:xfrm>
            <a:off x="5025939" y="1977588"/>
            <a:ext cx="7620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FLAG</a:t>
            </a:r>
          </a:p>
        </p:txBody>
      </p:sp>
      <p:sp>
        <p:nvSpPr>
          <p:cNvPr id="24" name="Cube 23">
            <a:extLst>
              <a:ext uri="{FF2B5EF4-FFF2-40B4-BE49-F238E27FC236}">
                <a16:creationId xmlns:a16="http://schemas.microsoft.com/office/drawing/2014/main" id="{D3B2A3D1-6309-4B01-81C5-24FEC23DFDE8}"/>
              </a:ext>
            </a:extLst>
          </p:cNvPr>
          <p:cNvSpPr/>
          <p:nvPr/>
        </p:nvSpPr>
        <p:spPr>
          <a:xfrm>
            <a:off x="5292639" y="2676088"/>
            <a:ext cx="9906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Espresso</a:t>
            </a:r>
          </a:p>
        </p:txBody>
      </p:sp>
      <p:sp>
        <p:nvSpPr>
          <p:cNvPr id="25" name="Cube 24">
            <a:extLst>
              <a:ext uri="{FF2B5EF4-FFF2-40B4-BE49-F238E27FC236}">
                <a16:creationId xmlns:a16="http://schemas.microsoft.com/office/drawing/2014/main" id="{84CF0A64-AEE9-4EB5-87F1-EF0111A7F833}"/>
              </a:ext>
            </a:extLst>
          </p:cNvPr>
          <p:cNvSpPr/>
          <p:nvPr/>
        </p:nvSpPr>
        <p:spPr>
          <a:xfrm>
            <a:off x="2765339" y="2028388"/>
            <a:ext cx="762000" cy="609600"/>
          </a:xfrm>
          <a:prstGeom prst="cube">
            <a:avLst/>
          </a:prstGeom>
          <a:effectLst>
            <a:glow rad="228600">
              <a:schemeClr val="accent4">
                <a:satMod val="175000"/>
                <a:alpha val="40000"/>
              </a:schemeClr>
            </a:glow>
            <a:innerShdw blurRad="63500" dist="50800" dir="13500000">
              <a:prstClr val="black">
                <a:alpha val="50000"/>
              </a:prstClr>
            </a:inn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DCGs</a:t>
            </a:r>
          </a:p>
        </p:txBody>
      </p:sp>
      <p:sp>
        <p:nvSpPr>
          <p:cNvPr id="26" name="Cube 25">
            <a:extLst>
              <a:ext uri="{FF2B5EF4-FFF2-40B4-BE49-F238E27FC236}">
                <a16:creationId xmlns:a16="http://schemas.microsoft.com/office/drawing/2014/main" id="{9EEDC142-A367-48CD-8C18-39374A1D3229}"/>
              </a:ext>
            </a:extLst>
          </p:cNvPr>
          <p:cNvSpPr/>
          <p:nvPr/>
        </p:nvSpPr>
        <p:spPr>
          <a:xfrm>
            <a:off x="3362239" y="2676088"/>
            <a:ext cx="7620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ETGs</a:t>
            </a:r>
          </a:p>
        </p:txBody>
      </p:sp>
      <p:sp>
        <p:nvSpPr>
          <p:cNvPr id="27" name="Cube 26">
            <a:extLst>
              <a:ext uri="{FF2B5EF4-FFF2-40B4-BE49-F238E27FC236}">
                <a16:creationId xmlns:a16="http://schemas.microsoft.com/office/drawing/2014/main" id="{2A9F05CB-5165-4CA8-93FA-2D6A450156E7}"/>
              </a:ext>
            </a:extLst>
          </p:cNvPr>
          <p:cNvSpPr/>
          <p:nvPr/>
        </p:nvSpPr>
        <p:spPr>
          <a:xfrm>
            <a:off x="3908339" y="2015688"/>
            <a:ext cx="7620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DRGs</a:t>
            </a:r>
          </a:p>
        </p:txBody>
      </p:sp>
      <p:sp>
        <p:nvSpPr>
          <p:cNvPr id="28" name="Oval 27">
            <a:extLst>
              <a:ext uri="{FF2B5EF4-FFF2-40B4-BE49-F238E27FC236}">
                <a16:creationId xmlns:a16="http://schemas.microsoft.com/office/drawing/2014/main" id="{AB739277-12FE-41B9-BA36-92650A38605B}"/>
              </a:ext>
            </a:extLst>
          </p:cNvPr>
          <p:cNvSpPr/>
          <p:nvPr/>
        </p:nvSpPr>
        <p:spPr>
          <a:xfrm>
            <a:off x="8483514" y="3141226"/>
            <a:ext cx="1447800" cy="6858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 Employer Groups</a:t>
            </a:r>
          </a:p>
        </p:txBody>
      </p:sp>
      <p:sp>
        <p:nvSpPr>
          <p:cNvPr id="29" name="TextBox 45">
            <a:extLst>
              <a:ext uri="{FF2B5EF4-FFF2-40B4-BE49-F238E27FC236}">
                <a16:creationId xmlns:a16="http://schemas.microsoft.com/office/drawing/2014/main" id="{93537F18-5AB9-4C72-B573-B7F094825481}"/>
              </a:ext>
            </a:extLst>
          </p:cNvPr>
          <p:cNvSpPr txBox="1">
            <a:spLocks noChangeArrowheads="1"/>
          </p:cNvSpPr>
          <p:nvPr/>
        </p:nvSpPr>
        <p:spPr bwMode="auto">
          <a:xfrm>
            <a:off x="2778039" y="1177488"/>
            <a:ext cx="200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dirty="0"/>
              <a:t>USTART: ETL</a:t>
            </a:r>
          </a:p>
        </p:txBody>
      </p:sp>
      <p:sp>
        <p:nvSpPr>
          <p:cNvPr id="30" name="TextBox 46">
            <a:extLst>
              <a:ext uri="{FF2B5EF4-FFF2-40B4-BE49-F238E27FC236}">
                <a16:creationId xmlns:a16="http://schemas.microsoft.com/office/drawing/2014/main" id="{0991BA26-DC2B-4347-8667-19F132B76E80}"/>
              </a:ext>
            </a:extLst>
          </p:cNvPr>
          <p:cNvSpPr txBox="1">
            <a:spLocks noChangeArrowheads="1"/>
          </p:cNvSpPr>
          <p:nvPr/>
        </p:nvSpPr>
        <p:spPr bwMode="auto">
          <a:xfrm>
            <a:off x="4835439" y="1025088"/>
            <a:ext cx="1930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dirty="0"/>
              <a:t>Business Intelligence Suite</a:t>
            </a:r>
          </a:p>
        </p:txBody>
      </p:sp>
      <p:cxnSp>
        <p:nvCxnSpPr>
          <p:cNvPr id="31" name="Straight Connector 48">
            <a:extLst>
              <a:ext uri="{FF2B5EF4-FFF2-40B4-BE49-F238E27FC236}">
                <a16:creationId xmlns:a16="http://schemas.microsoft.com/office/drawing/2014/main" id="{65C71377-9D39-434B-8652-E174F7E07413}"/>
              </a:ext>
            </a:extLst>
          </p:cNvPr>
          <p:cNvCxnSpPr>
            <a:cxnSpLocks noChangeShapeType="1"/>
          </p:cNvCxnSpPr>
          <p:nvPr/>
        </p:nvCxnSpPr>
        <p:spPr bwMode="auto">
          <a:xfrm flipV="1">
            <a:off x="2168439" y="3438088"/>
            <a:ext cx="4584700" cy="12700"/>
          </a:xfrm>
          <a:prstGeom prst="line">
            <a:avLst/>
          </a:prstGeom>
          <a:noFill/>
          <a:ln w="762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2" name="Straight Connector 50">
            <a:extLst>
              <a:ext uri="{FF2B5EF4-FFF2-40B4-BE49-F238E27FC236}">
                <a16:creationId xmlns:a16="http://schemas.microsoft.com/office/drawing/2014/main" id="{365EAD62-711F-46BF-8A20-4489B09732A6}"/>
              </a:ext>
            </a:extLst>
          </p:cNvPr>
          <p:cNvCxnSpPr>
            <a:cxnSpLocks noChangeShapeType="1"/>
          </p:cNvCxnSpPr>
          <p:nvPr/>
        </p:nvCxnSpPr>
        <p:spPr bwMode="auto">
          <a:xfrm rot="5400000">
            <a:off x="5135477" y="3355538"/>
            <a:ext cx="3516312" cy="26988"/>
          </a:xfrm>
          <a:prstGeom prst="line">
            <a:avLst/>
          </a:prstGeom>
          <a:noFill/>
          <a:ln w="762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3" name="Straight Connector 53">
            <a:extLst>
              <a:ext uri="{FF2B5EF4-FFF2-40B4-BE49-F238E27FC236}">
                <a16:creationId xmlns:a16="http://schemas.microsoft.com/office/drawing/2014/main" id="{708FC110-9DF2-4798-B9D4-404AE17C7866}"/>
              </a:ext>
            </a:extLst>
          </p:cNvPr>
          <p:cNvCxnSpPr>
            <a:cxnSpLocks noChangeShapeType="1"/>
          </p:cNvCxnSpPr>
          <p:nvPr/>
        </p:nvCxnSpPr>
        <p:spPr bwMode="auto">
          <a:xfrm flipV="1">
            <a:off x="2185902" y="5100201"/>
            <a:ext cx="4787900" cy="12700"/>
          </a:xfrm>
          <a:prstGeom prst="line">
            <a:avLst/>
          </a:prstGeom>
          <a:noFill/>
          <a:ln w="762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4" name="Straight Connector 55">
            <a:extLst>
              <a:ext uri="{FF2B5EF4-FFF2-40B4-BE49-F238E27FC236}">
                <a16:creationId xmlns:a16="http://schemas.microsoft.com/office/drawing/2014/main" id="{572DEC8E-820C-4B5A-96C6-D20821F19B6D}"/>
              </a:ext>
            </a:extLst>
          </p:cNvPr>
          <p:cNvCxnSpPr>
            <a:cxnSpLocks noChangeShapeType="1"/>
          </p:cNvCxnSpPr>
          <p:nvPr/>
        </p:nvCxnSpPr>
        <p:spPr bwMode="auto">
          <a:xfrm flipV="1">
            <a:off x="2333539" y="1647388"/>
            <a:ext cx="4584700" cy="12700"/>
          </a:xfrm>
          <a:prstGeom prst="line">
            <a:avLst/>
          </a:prstGeom>
          <a:noFill/>
          <a:ln w="762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5" name="Straight Connector 34">
            <a:extLst>
              <a:ext uri="{FF2B5EF4-FFF2-40B4-BE49-F238E27FC236}">
                <a16:creationId xmlns:a16="http://schemas.microsoft.com/office/drawing/2014/main" id="{19A57BFF-F828-4789-90F8-3FB7663C162D}"/>
              </a:ext>
            </a:extLst>
          </p:cNvPr>
          <p:cNvCxnSpPr/>
          <p:nvPr/>
        </p:nvCxnSpPr>
        <p:spPr>
          <a:xfrm rot="5400000">
            <a:off x="457908" y="3399195"/>
            <a:ext cx="3455987"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35826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56564F-0C81-4272-9FB8-98BD8CE8631B}"/>
              </a:ext>
            </a:extLst>
          </p:cNvPr>
          <p:cNvSpPr>
            <a:spLocks noGrp="1"/>
          </p:cNvSpPr>
          <p:nvPr>
            <p:ph type="sldNum" sz="quarter" idx="12"/>
          </p:nvPr>
        </p:nvSpPr>
        <p:spPr/>
        <p:txBody>
          <a:bodyPr/>
          <a:lstStyle/>
          <a:p>
            <a:fld id="{8BC64C03-9EC0-4B7E-8FE4-24DBF62E63E5}" type="slidenum">
              <a:rPr lang="en-US" smtClean="0"/>
              <a:t>68</a:t>
            </a:fld>
            <a:endParaRPr lang="en-US"/>
          </a:p>
        </p:txBody>
      </p:sp>
      <p:sp>
        <p:nvSpPr>
          <p:cNvPr id="3" name="Text Placeholder 2">
            <a:extLst>
              <a:ext uri="{FF2B5EF4-FFF2-40B4-BE49-F238E27FC236}">
                <a16:creationId xmlns:a16="http://schemas.microsoft.com/office/drawing/2014/main" id="{84CF09C5-D32D-4999-A5D7-426FC9710A13}"/>
              </a:ext>
            </a:extLst>
          </p:cNvPr>
          <p:cNvSpPr>
            <a:spLocks noGrp="1"/>
          </p:cNvSpPr>
          <p:nvPr>
            <p:ph type="body" sz="quarter" idx="13"/>
          </p:nvPr>
        </p:nvSpPr>
        <p:spPr/>
        <p:txBody>
          <a:bodyPr/>
          <a:lstStyle/>
          <a:p>
            <a:pPr marL="285750" indent="-285750">
              <a:spcAft>
                <a:spcPct val="0"/>
              </a:spcAft>
              <a:buFont typeface="Arial" panose="020B0604020202020204" pitchFamily="34" charset="0"/>
              <a:buChar char="•"/>
            </a:pPr>
            <a:r>
              <a:rPr lang="en-US" altLang="en-US" dirty="0"/>
              <a:t>Cost Containment.</a:t>
            </a:r>
          </a:p>
          <a:p>
            <a:pPr>
              <a:spcAft>
                <a:spcPct val="0"/>
              </a:spcAft>
            </a:pPr>
            <a:endParaRPr lang="en-US" altLang="en-US" dirty="0"/>
          </a:p>
          <a:p>
            <a:pPr marL="285750" indent="-285750">
              <a:spcAft>
                <a:spcPct val="0"/>
              </a:spcAft>
              <a:buFont typeface="Arial" panose="020B0604020202020204" pitchFamily="34" charset="0"/>
              <a:buChar char="•"/>
            </a:pPr>
            <a:r>
              <a:rPr lang="en-US" altLang="en-US" sz="1600" dirty="0">
                <a:solidFill>
                  <a:srgbClr val="0070C0"/>
                </a:solidFill>
                <a:cs typeface="Arial" panose="020B0604020202020204" pitchFamily="34" charset="0"/>
              </a:rPr>
              <a:t>Standardization of internal metrics &amp; portability of technology across departments.</a:t>
            </a:r>
          </a:p>
          <a:p>
            <a:pPr>
              <a:spcAft>
                <a:spcPct val="0"/>
              </a:spcAft>
            </a:pPr>
            <a:endParaRPr lang="en-US" altLang="en-US" sz="1600" dirty="0">
              <a:solidFill>
                <a:srgbClr val="0070C0"/>
              </a:solidFill>
              <a:cs typeface="Arial" panose="020B0604020202020204" pitchFamily="34" charset="0"/>
            </a:endParaRPr>
          </a:p>
          <a:p>
            <a:pPr marL="285750" indent="-285750">
              <a:spcAft>
                <a:spcPct val="0"/>
              </a:spcAft>
              <a:buFont typeface="Arial" panose="020B0604020202020204" pitchFamily="34" charset="0"/>
              <a:buChar char="•"/>
            </a:pPr>
            <a:r>
              <a:rPr lang="en-US" altLang="en-US" dirty="0"/>
              <a:t>Aggregate, cross departmental reporting views to inform better business decisions and to gauge progress and efficiency.</a:t>
            </a:r>
          </a:p>
          <a:p>
            <a:pPr>
              <a:spcAft>
                <a:spcPct val="0"/>
              </a:spcAft>
            </a:pPr>
            <a:endParaRPr lang="en-US" altLang="en-US" dirty="0"/>
          </a:p>
          <a:p>
            <a:pPr marL="285750" indent="-285750">
              <a:spcAft>
                <a:spcPct val="0"/>
              </a:spcAft>
              <a:buFont typeface="Arial" panose="020B0604020202020204" pitchFamily="34" charset="0"/>
              <a:buChar char="•"/>
            </a:pPr>
            <a:r>
              <a:rPr lang="en-US" altLang="en-US" sz="1600" dirty="0">
                <a:solidFill>
                  <a:srgbClr val="0070C0"/>
                </a:solidFill>
                <a:cs typeface="Arial" panose="020B0604020202020204" pitchFamily="34" charset="0"/>
              </a:rPr>
              <a:t>Demonstration of service excellence and value to their clients .</a:t>
            </a:r>
          </a:p>
          <a:p>
            <a:pPr>
              <a:spcAft>
                <a:spcPct val="0"/>
              </a:spcAft>
            </a:pPr>
            <a:endParaRPr lang="en-US" altLang="en-US" sz="1600" dirty="0">
              <a:solidFill>
                <a:srgbClr val="0070C0"/>
              </a:solidFill>
              <a:cs typeface="Arial" panose="020B0604020202020204" pitchFamily="34" charset="0"/>
            </a:endParaRPr>
          </a:p>
          <a:p>
            <a:pPr marL="285750" indent="-285750">
              <a:spcAft>
                <a:spcPct val="0"/>
              </a:spcAft>
              <a:buFont typeface="Arial" panose="020B0604020202020204" pitchFamily="34" charset="0"/>
              <a:buChar char="•"/>
            </a:pPr>
            <a:r>
              <a:rPr lang="en-US" altLang="en-US" dirty="0"/>
              <a:t>Connect the healthcare community internally and externally.</a:t>
            </a:r>
          </a:p>
          <a:p>
            <a:pPr>
              <a:spcAft>
                <a:spcPct val="0"/>
              </a:spcAft>
            </a:pPr>
            <a:endParaRPr lang="en-US" altLang="en-US" dirty="0"/>
          </a:p>
          <a:p>
            <a:pPr marL="285750" indent="-285750">
              <a:spcAft>
                <a:spcPct val="0"/>
              </a:spcAft>
              <a:buFont typeface="Arial" panose="020B0604020202020204" pitchFamily="34" charset="0"/>
              <a:buChar char="•"/>
            </a:pPr>
            <a:r>
              <a:rPr lang="en-US" altLang="en-US" sz="1600" dirty="0">
                <a:solidFill>
                  <a:srgbClr val="0070C0"/>
                </a:solidFill>
                <a:cs typeface="Arial" panose="020B0604020202020204" pitchFamily="34" charset="0"/>
              </a:rPr>
              <a:t>Quality Measurement.</a:t>
            </a:r>
          </a:p>
          <a:p>
            <a:pPr>
              <a:spcAft>
                <a:spcPct val="0"/>
              </a:spcAft>
            </a:pPr>
            <a:endParaRPr lang="en-US" altLang="en-US" sz="1600" dirty="0">
              <a:solidFill>
                <a:srgbClr val="0070C0"/>
              </a:solidFill>
              <a:cs typeface="Arial" panose="020B0604020202020204" pitchFamily="34" charset="0"/>
            </a:endParaRPr>
          </a:p>
          <a:p>
            <a:pPr marL="285750" indent="-285750">
              <a:spcAft>
                <a:spcPct val="0"/>
              </a:spcAft>
              <a:buFont typeface="Arial" panose="020B0604020202020204" pitchFamily="34" charset="0"/>
              <a:buChar char="•"/>
            </a:pPr>
            <a:r>
              <a:rPr lang="en-US" altLang="en-US" dirty="0"/>
              <a:t>Very fast data refreshes.</a:t>
            </a:r>
          </a:p>
          <a:p>
            <a:endParaRPr lang="en-US" dirty="0"/>
          </a:p>
        </p:txBody>
      </p:sp>
      <p:sp>
        <p:nvSpPr>
          <p:cNvPr id="4" name="Title 3">
            <a:extLst>
              <a:ext uri="{FF2B5EF4-FFF2-40B4-BE49-F238E27FC236}">
                <a16:creationId xmlns:a16="http://schemas.microsoft.com/office/drawing/2014/main" id="{CE3E01EB-E0C4-4F7A-AE6F-2A13EA102D6A}"/>
              </a:ext>
            </a:extLst>
          </p:cNvPr>
          <p:cNvSpPr>
            <a:spLocks noGrp="1"/>
          </p:cNvSpPr>
          <p:nvPr>
            <p:ph type="title"/>
          </p:nvPr>
        </p:nvSpPr>
        <p:spPr/>
        <p:txBody>
          <a:bodyPr/>
          <a:lstStyle/>
          <a:p>
            <a:r>
              <a:rPr lang="en-US" dirty="0"/>
              <a:t>Why do clients buy Enterprise Analytics?</a:t>
            </a:r>
          </a:p>
        </p:txBody>
      </p:sp>
      <p:sp>
        <p:nvSpPr>
          <p:cNvPr id="5" name="Rounded Rectangle 3">
            <a:extLst>
              <a:ext uri="{FF2B5EF4-FFF2-40B4-BE49-F238E27FC236}">
                <a16:creationId xmlns:a16="http://schemas.microsoft.com/office/drawing/2014/main" id="{7BAEF5E1-1B98-4765-8C0E-8D549715F04D}"/>
              </a:ext>
            </a:extLst>
          </p:cNvPr>
          <p:cNvSpPr/>
          <p:nvPr/>
        </p:nvSpPr>
        <p:spPr>
          <a:xfrm>
            <a:off x="8168780" y="3575662"/>
            <a:ext cx="3200400" cy="2187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400" b="1" dirty="0"/>
              <a:t>Common Buyer Goal </a:t>
            </a:r>
          </a:p>
          <a:p>
            <a:pPr eaLnBrk="1" fontAlgn="auto" hangingPunct="1">
              <a:spcBef>
                <a:spcPts val="0"/>
              </a:spcBef>
              <a:spcAft>
                <a:spcPts val="0"/>
              </a:spcAft>
              <a:defRPr/>
            </a:pPr>
            <a:r>
              <a:rPr lang="en-US" sz="2000" dirty="0"/>
              <a:t>To create one source of truth that creates prioritized and consistent messages at every touch point</a:t>
            </a:r>
            <a:r>
              <a:rPr lang="en-US" dirty="0"/>
              <a:t>.</a:t>
            </a:r>
          </a:p>
        </p:txBody>
      </p:sp>
    </p:spTree>
    <p:extLst>
      <p:ext uri="{BB962C8B-B14F-4D97-AF65-F5344CB8AC3E}">
        <p14:creationId xmlns:p14="http://schemas.microsoft.com/office/powerpoint/2010/main" val="3095206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69</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Performance Measurement (PM) Suite</a:t>
            </a:r>
            <a:br>
              <a:rPr lang="en-US" dirty="0"/>
            </a:br>
            <a:r>
              <a:rPr lang="en-US" sz="1200" dirty="0"/>
              <a:t>Industry-leading toolset for developing and integrating HEDIS</a:t>
            </a:r>
            <a:r>
              <a:rPr lang="en-US" altLang="en-US" sz="1200" dirty="0"/>
              <a:t>® software</a:t>
            </a:r>
            <a:endParaRPr lang="en-US" sz="1200" dirty="0"/>
          </a:p>
        </p:txBody>
      </p:sp>
      <p:sp>
        <p:nvSpPr>
          <p:cNvPr id="6" name="Content Placeholder 7">
            <a:extLst>
              <a:ext uri="{FF2B5EF4-FFF2-40B4-BE49-F238E27FC236}">
                <a16:creationId xmlns:a16="http://schemas.microsoft.com/office/drawing/2014/main" id="{B604EE7E-679D-430E-94BC-9B5FF8C42578}"/>
              </a:ext>
            </a:extLst>
          </p:cNvPr>
          <p:cNvSpPr txBox="1">
            <a:spLocks noChangeArrowheads="1"/>
          </p:cNvSpPr>
          <p:nvPr/>
        </p:nvSpPr>
        <p:spPr bwMode="auto">
          <a:xfrm>
            <a:off x="4518026" y="1382785"/>
            <a:ext cx="5235575" cy="4926013"/>
          </a:xfrm>
          <a:prstGeom prst="rect">
            <a:avLst/>
          </a:prstGeom>
        </p:spPr>
        <p:txBody>
          <a:bodyPr wrap="square" numCol="1" anchorCtr="0" compatLnSpc="1">
            <a:prstTxWarp prst="textNoShape">
              <a:avLst/>
            </a:prstTxWarp>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altLang="en-US" sz="2400" dirty="0"/>
              <a:t>Capabilities include:</a:t>
            </a:r>
          </a:p>
          <a:p>
            <a:pPr marL="293688" lvl="1"/>
            <a:r>
              <a:rPr lang="en-US" altLang="en-US" sz="1400" dirty="0"/>
              <a:t>Ability to analyze claims data, enter medical record data and submit data to NCQA quickly and easily.</a:t>
            </a:r>
            <a:br>
              <a:rPr lang="en-US" altLang="en-US" sz="1400" dirty="0"/>
            </a:br>
            <a:endParaRPr lang="en-US" altLang="en-US" sz="1400" dirty="0"/>
          </a:p>
          <a:p>
            <a:pPr marL="293688" lvl="1"/>
            <a:r>
              <a:rPr lang="en-US" altLang="en-US" sz="1400" dirty="0"/>
              <a:t>Ability to view, query, analyze, and measure HEDIS data using standard or custom specifications, filters or drills.</a:t>
            </a:r>
          </a:p>
          <a:p>
            <a:pPr marL="293688" lvl="1">
              <a:buFont typeface="Arial" panose="020B0604020202020204" pitchFamily="34" charset="0"/>
              <a:buNone/>
            </a:pPr>
            <a:endParaRPr lang="en-US" altLang="en-US" sz="1400" dirty="0"/>
          </a:p>
          <a:p>
            <a:pPr marL="293688" lvl="1"/>
            <a:r>
              <a:rPr lang="en-US" altLang="en-US" sz="1400" dirty="0"/>
              <a:t>Tools to calculate HEDIS measures quickly and accurately using fully NCQA-certified software.</a:t>
            </a:r>
            <a:br>
              <a:rPr lang="en-US" altLang="en-US" sz="1400" dirty="0"/>
            </a:br>
            <a:endParaRPr lang="en-US" altLang="en-US" sz="1400" dirty="0"/>
          </a:p>
          <a:p>
            <a:pPr marL="293688" lvl="1"/>
            <a:r>
              <a:rPr lang="en-US" altLang="en-US" sz="1400" dirty="0"/>
              <a:t>Ability to collect HEDIS administrative and hybrid medical record data quickly and easily.</a:t>
            </a:r>
          </a:p>
          <a:p>
            <a:pPr marL="293688" lvl="1">
              <a:buFont typeface="Arial" panose="020B0604020202020204" pitchFamily="34" charset="0"/>
              <a:buNone/>
            </a:pPr>
            <a:endParaRPr lang="en-US" altLang="en-US" sz="1400" dirty="0"/>
          </a:p>
          <a:p>
            <a:pPr marL="293688" lvl="1"/>
            <a:r>
              <a:rPr lang="en-US" altLang="en-US" sz="1400" dirty="0"/>
              <a:t>Secure, web-enabled software that facilitates the communication, planning, and managing of projects and checkpoints related to HEDIS measure production.</a:t>
            </a:r>
          </a:p>
        </p:txBody>
      </p:sp>
      <p:sp>
        <p:nvSpPr>
          <p:cNvPr id="7" name="Rectangle 6">
            <a:extLst>
              <a:ext uri="{FF2B5EF4-FFF2-40B4-BE49-F238E27FC236}">
                <a16:creationId xmlns:a16="http://schemas.microsoft.com/office/drawing/2014/main" id="{80FDF791-0ECE-4B10-ACAF-94D2E48A2526}"/>
              </a:ext>
            </a:extLst>
          </p:cNvPr>
          <p:cNvSpPr/>
          <p:nvPr/>
        </p:nvSpPr>
        <p:spPr>
          <a:xfrm>
            <a:off x="1371601" y="1674885"/>
            <a:ext cx="2362200" cy="1765300"/>
          </a:xfrm>
          <a:prstGeom prst="rect">
            <a:avLst/>
          </a:prstGeom>
          <a:solidFill>
            <a:srgbClr val="92D050"/>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dirty="0"/>
              <a:t>Achieve 100%</a:t>
            </a:r>
          </a:p>
          <a:p>
            <a:pPr eaLnBrk="1" fontAlgn="auto" hangingPunct="1">
              <a:spcBef>
                <a:spcPts val="0"/>
              </a:spcBef>
              <a:spcAft>
                <a:spcPts val="0"/>
              </a:spcAft>
              <a:defRPr/>
            </a:pPr>
            <a:r>
              <a:rPr lang="en-US" dirty="0"/>
              <a:t>Compliance for health procedures</a:t>
            </a:r>
          </a:p>
          <a:p>
            <a:pPr eaLnBrk="1" fontAlgn="auto" hangingPunct="1">
              <a:spcBef>
                <a:spcPts val="0"/>
              </a:spcBef>
              <a:spcAft>
                <a:spcPts val="0"/>
              </a:spcAft>
              <a:defRPr/>
            </a:pPr>
            <a:r>
              <a:rPr lang="en-US" dirty="0"/>
              <a:t>among your members.</a:t>
            </a:r>
          </a:p>
        </p:txBody>
      </p:sp>
      <p:sp>
        <p:nvSpPr>
          <p:cNvPr id="8" name="Rectangle 7">
            <a:extLst>
              <a:ext uri="{FF2B5EF4-FFF2-40B4-BE49-F238E27FC236}">
                <a16:creationId xmlns:a16="http://schemas.microsoft.com/office/drawing/2014/main" id="{18C993E0-854F-4771-9B67-719A76BABFB0}"/>
              </a:ext>
            </a:extLst>
          </p:cNvPr>
          <p:cNvSpPr/>
          <p:nvPr/>
        </p:nvSpPr>
        <p:spPr>
          <a:xfrm>
            <a:off x="1752601" y="3744985"/>
            <a:ext cx="2536825" cy="1600200"/>
          </a:xfrm>
          <a:prstGeom prst="rect">
            <a:avLst/>
          </a:prstGeom>
          <a:solidFill>
            <a:schemeClr val="accent2"/>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1600" dirty="0"/>
              <a:t>View results in real-time for each HEDIS measure, sample, and chase calculation</a:t>
            </a:r>
          </a:p>
          <a:p>
            <a:pPr eaLnBrk="1" fontAlgn="auto" hangingPunct="1">
              <a:spcBef>
                <a:spcPts val="0"/>
              </a:spcBef>
              <a:spcAft>
                <a:spcPts val="0"/>
              </a:spcAft>
              <a:defRPr/>
            </a:pPr>
            <a:r>
              <a:rPr lang="en-US" sz="1600" dirty="0"/>
              <a:t>performed</a:t>
            </a:r>
            <a:r>
              <a:rPr lang="en-US" sz="2000" dirty="0"/>
              <a:t>.</a:t>
            </a:r>
            <a:endParaRPr lang="en-US" sz="1900" dirty="0"/>
          </a:p>
        </p:txBody>
      </p:sp>
    </p:spTree>
    <p:extLst>
      <p:ext uri="{BB962C8B-B14F-4D97-AF65-F5344CB8AC3E}">
        <p14:creationId xmlns:p14="http://schemas.microsoft.com/office/powerpoint/2010/main" val="102581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D58D9-AC4F-4B4A-98A2-7987090DD7ED}"/>
              </a:ext>
            </a:extLst>
          </p:cNvPr>
          <p:cNvSpPr>
            <a:spLocks noGrp="1"/>
          </p:cNvSpPr>
          <p:nvPr>
            <p:ph type="sldNum" sz="quarter" idx="12"/>
          </p:nvPr>
        </p:nvSpPr>
        <p:spPr/>
        <p:txBody>
          <a:bodyPr/>
          <a:lstStyle/>
          <a:p>
            <a:fld id="{8BC64C03-9EC0-4B7E-8FE4-24DBF62E63E5}" type="slidenum">
              <a:rPr lang="en-US" smtClean="0"/>
              <a:t>7</a:t>
            </a:fld>
            <a:endParaRPr lang="en-US"/>
          </a:p>
        </p:txBody>
      </p:sp>
      <p:sp>
        <p:nvSpPr>
          <p:cNvPr id="4" name="Title 3">
            <a:extLst>
              <a:ext uri="{FF2B5EF4-FFF2-40B4-BE49-F238E27FC236}">
                <a16:creationId xmlns:a16="http://schemas.microsoft.com/office/drawing/2014/main" id="{639C762A-6407-4D95-AEDD-1E6A6875E794}"/>
              </a:ext>
            </a:extLst>
          </p:cNvPr>
          <p:cNvSpPr>
            <a:spLocks noGrp="1"/>
          </p:cNvSpPr>
          <p:nvPr>
            <p:ph type="title"/>
          </p:nvPr>
        </p:nvSpPr>
        <p:spPr/>
        <p:txBody>
          <a:bodyPr/>
          <a:lstStyle/>
          <a:p>
            <a:r>
              <a:rPr lang="en-US" sz="2400" dirty="0"/>
              <a:t>U.S. Adults have the Highest Suicide Rates and Chronic Disease Burden</a:t>
            </a:r>
          </a:p>
        </p:txBody>
      </p:sp>
      <p:pic>
        <p:nvPicPr>
          <p:cNvPr id="5" name="Picture 4">
            <a:extLst>
              <a:ext uri="{FF2B5EF4-FFF2-40B4-BE49-F238E27FC236}">
                <a16:creationId xmlns:a16="http://schemas.microsoft.com/office/drawing/2014/main" id="{44CE0F79-DF88-4BD8-AE02-6EB1F082BFCB}"/>
              </a:ext>
            </a:extLst>
          </p:cNvPr>
          <p:cNvPicPr>
            <a:picLocks noChangeAspect="1"/>
          </p:cNvPicPr>
          <p:nvPr/>
        </p:nvPicPr>
        <p:blipFill>
          <a:blip r:embed="rId2"/>
          <a:stretch>
            <a:fillRect/>
          </a:stretch>
        </p:blipFill>
        <p:spPr>
          <a:xfrm>
            <a:off x="6263121" y="1098550"/>
            <a:ext cx="5229225" cy="4267858"/>
          </a:xfrm>
          <a:prstGeom prst="rect">
            <a:avLst/>
          </a:prstGeom>
        </p:spPr>
      </p:pic>
      <p:sp>
        <p:nvSpPr>
          <p:cNvPr id="6" name="Rectangle 5">
            <a:extLst>
              <a:ext uri="{FF2B5EF4-FFF2-40B4-BE49-F238E27FC236}">
                <a16:creationId xmlns:a16="http://schemas.microsoft.com/office/drawing/2014/main" id="{31BFC02F-7664-4358-9DC0-7F5A537D6C93}"/>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pic>
        <p:nvPicPr>
          <p:cNvPr id="7" name="Picture 6">
            <a:extLst>
              <a:ext uri="{FF2B5EF4-FFF2-40B4-BE49-F238E27FC236}">
                <a16:creationId xmlns:a16="http://schemas.microsoft.com/office/drawing/2014/main" id="{1870AAF7-5099-488C-92ED-B5907587AA8B}"/>
              </a:ext>
            </a:extLst>
          </p:cNvPr>
          <p:cNvPicPr>
            <a:picLocks noChangeAspect="1"/>
          </p:cNvPicPr>
          <p:nvPr/>
        </p:nvPicPr>
        <p:blipFill>
          <a:blip r:embed="rId3"/>
          <a:stretch>
            <a:fillRect/>
          </a:stretch>
        </p:blipFill>
        <p:spPr>
          <a:xfrm>
            <a:off x="457199" y="1215219"/>
            <a:ext cx="5538683" cy="4242605"/>
          </a:xfrm>
          <a:prstGeom prst="rect">
            <a:avLst/>
          </a:prstGeom>
        </p:spPr>
      </p:pic>
      <p:sp>
        <p:nvSpPr>
          <p:cNvPr id="8" name="Rectangle 7">
            <a:extLst>
              <a:ext uri="{FF2B5EF4-FFF2-40B4-BE49-F238E27FC236}">
                <a16:creationId xmlns:a16="http://schemas.microsoft.com/office/drawing/2014/main" id="{F6BCFC1B-4E7F-4BBD-8E8D-54889B98247A}"/>
              </a:ext>
            </a:extLst>
          </p:cNvPr>
          <p:cNvSpPr/>
          <p:nvPr/>
        </p:nvSpPr>
        <p:spPr>
          <a:xfrm>
            <a:off x="2650278" y="5413559"/>
            <a:ext cx="1152524" cy="253916"/>
          </a:xfrm>
          <a:prstGeom prst="rect">
            <a:avLst/>
          </a:prstGeom>
        </p:spPr>
        <p:txBody>
          <a:bodyPr wrap="square">
            <a:spAutoFit/>
          </a:bodyPr>
          <a:lstStyle/>
          <a:p>
            <a:r>
              <a:rPr lang="en-US" sz="1050" b="1" dirty="0">
                <a:solidFill>
                  <a:schemeClr val="accent1"/>
                </a:solidFill>
                <a:latin typeface="+mj-lt"/>
              </a:rPr>
              <a:t>Suicide Rates</a:t>
            </a:r>
          </a:p>
        </p:txBody>
      </p:sp>
      <p:sp>
        <p:nvSpPr>
          <p:cNvPr id="9" name="Rectangle 8">
            <a:extLst>
              <a:ext uri="{FF2B5EF4-FFF2-40B4-BE49-F238E27FC236}">
                <a16:creationId xmlns:a16="http://schemas.microsoft.com/office/drawing/2014/main" id="{FD7B0C4D-DC1C-49FF-A6E4-770D8795027C}"/>
              </a:ext>
            </a:extLst>
          </p:cNvPr>
          <p:cNvSpPr/>
          <p:nvPr/>
        </p:nvSpPr>
        <p:spPr>
          <a:xfrm>
            <a:off x="8460527" y="5413559"/>
            <a:ext cx="1950297" cy="253916"/>
          </a:xfrm>
          <a:prstGeom prst="rect">
            <a:avLst/>
          </a:prstGeom>
        </p:spPr>
        <p:txBody>
          <a:bodyPr wrap="square">
            <a:spAutoFit/>
          </a:bodyPr>
          <a:lstStyle/>
          <a:p>
            <a:r>
              <a:rPr lang="en-US" sz="1050" b="1" dirty="0">
                <a:solidFill>
                  <a:schemeClr val="accent1"/>
                </a:solidFill>
                <a:latin typeface="+mj-lt"/>
              </a:rPr>
              <a:t>Chronic Disease Burden</a:t>
            </a:r>
          </a:p>
        </p:txBody>
      </p:sp>
    </p:spTree>
    <p:extLst>
      <p:ext uri="{BB962C8B-B14F-4D97-AF65-F5344CB8AC3E}">
        <p14:creationId xmlns:p14="http://schemas.microsoft.com/office/powerpoint/2010/main" val="984865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8A1088-55EA-41DA-BDBE-B57875638F7B}"/>
              </a:ext>
            </a:extLst>
          </p:cNvPr>
          <p:cNvSpPr>
            <a:spLocks noGrp="1"/>
          </p:cNvSpPr>
          <p:nvPr>
            <p:ph type="sldNum" sz="quarter" idx="12"/>
          </p:nvPr>
        </p:nvSpPr>
        <p:spPr/>
        <p:txBody>
          <a:bodyPr/>
          <a:lstStyle/>
          <a:p>
            <a:fld id="{8BC64C03-9EC0-4B7E-8FE4-24DBF62E63E5}" type="slidenum">
              <a:rPr lang="en-US" smtClean="0"/>
              <a:t>70</a:t>
            </a:fld>
            <a:endParaRPr lang="en-US"/>
          </a:p>
        </p:txBody>
      </p:sp>
      <p:sp>
        <p:nvSpPr>
          <p:cNvPr id="3" name="Text Placeholder 2">
            <a:extLst>
              <a:ext uri="{FF2B5EF4-FFF2-40B4-BE49-F238E27FC236}">
                <a16:creationId xmlns:a16="http://schemas.microsoft.com/office/drawing/2014/main" id="{445AE860-FCAA-4026-97AA-535A010D9BDA}"/>
              </a:ext>
            </a:extLst>
          </p:cNvPr>
          <p:cNvSpPr>
            <a:spLocks noGrp="1"/>
          </p:cNvSpPr>
          <p:nvPr>
            <p:ph type="body" sz="quarter" idx="13"/>
          </p:nvPr>
        </p:nvSpPr>
        <p:spPr/>
        <p:txBody>
          <a:bodyPr/>
          <a:lstStyle/>
          <a:p>
            <a:pPr marL="285750" indent="-285750">
              <a:buFont typeface="Arial" panose="020B0604020202020204" pitchFamily="34" charset="0"/>
              <a:buChar char="•"/>
            </a:pPr>
            <a:r>
              <a:rPr lang="en-US" altLang="en-US" i="1" dirty="0">
                <a:latin typeface="Verdana" panose="020B0604030504040204" pitchFamily="34" charset="0"/>
              </a:rPr>
              <a:t>HEDIS = </a:t>
            </a:r>
            <a:r>
              <a:rPr lang="en-US" altLang="en-US" b="1" i="1" dirty="0">
                <a:latin typeface="Verdana" panose="020B0604030504040204" pitchFamily="34" charset="0"/>
              </a:rPr>
              <a:t>Healthcare Effectiveness Data and Information Set </a:t>
            </a:r>
          </a:p>
          <a:p>
            <a:pPr lvl="2"/>
            <a:r>
              <a:rPr lang="en-US" altLang="en-US" dirty="0">
                <a:latin typeface="Verdana" panose="020B0604030504040204" pitchFamily="34" charset="0"/>
              </a:rPr>
              <a:t>Name recently changed (July 2007), was ‘Health Plan Employer Data Set’</a:t>
            </a:r>
          </a:p>
          <a:p>
            <a:pPr lvl="1">
              <a:buNone/>
            </a:pPr>
            <a:endParaRPr lang="en-US" altLang="en-US" dirty="0">
              <a:latin typeface="Verdana" panose="020B0604030504040204" pitchFamily="34" charset="0"/>
            </a:endParaRPr>
          </a:p>
          <a:p>
            <a:pPr marL="285750" indent="-285750">
              <a:buFont typeface="Arial" panose="020B0604020202020204" pitchFamily="34" charset="0"/>
              <a:buChar char="•"/>
            </a:pPr>
            <a:r>
              <a:rPr lang="en-US" altLang="en-US" dirty="0">
                <a:latin typeface="Verdana" panose="020B0604030504040204" pitchFamily="34" charset="0"/>
              </a:rPr>
              <a:t>Created in 1993 by National Committee for Quality Assurance </a:t>
            </a:r>
            <a:r>
              <a:rPr lang="en-US" altLang="en-US" b="1" dirty="0">
                <a:latin typeface="Verdana" panose="020B0604030504040204" pitchFamily="34" charset="0"/>
              </a:rPr>
              <a:t>[NCQA]</a:t>
            </a:r>
          </a:p>
          <a:p>
            <a:endParaRPr lang="en-US" altLang="en-US" b="1" dirty="0">
              <a:latin typeface="Verdana" panose="020B0604030504040204" pitchFamily="34" charset="0"/>
            </a:endParaRPr>
          </a:p>
          <a:p>
            <a:pPr marL="285750" indent="-285750">
              <a:buFont typeface="Arial" panose="020B0604020202020204" pitchFamily="34" charset="0"/>
              <a:buChar char="•"/>
            </a:pPr>
            <a:r>
              <a:rPr lang="en-US" altLang="en-US" dirty="0">
                <a:latin typeface="Verdana" panose="020B0604030504040204" pitchFamily="34" charset="0"/>
              </a:rPr>
              <a:t>Used by more than 90% of HPs to measure performance</a:t>
            </a:r>
          </a:p>
          <a:p>
            <a:endParaRPr lang="en-US" altLang="en-US" dirty="0">
              <a:latin typeface="Verdana" panose="020B0604030504040204" pitchFamily="34" charset="0"/>
            </a:endParaRPr>
          </a:p>
          <a:p>
            <a:pPr marL="285750" indent="-285750">
              <a:buFont typeface="Arial" panose="020B0604020202020204" pitchFamily="34" charset="0"/>
              <a:buChar char="•"/>
            </a:pPr>
            <a:r>
              <a:rPr lang="en-US" altLang="en-US" dirty="0">
                <a:latin typeface="Verdana" panose="020B0604030504040204" pitchFamily="34" charset="0"/>
              </a:rPr>
              <a:t>Consists of 71 measures across 8 domains of care</a:t>
            </a:r>
          </a:p>
          <a:p>
            <a:endParaRPr lang="en-US" altLang="en-US" dirty="0">
              <a:latin typeface="Verdana" panose="020B0604030504040204" pitchFamily="34" charset="0"/>
            </a:endParaRPr>
          </a:p>
          <a:p>
            <a:pPr marL="285750" indent="-285750">
              <a:buFont typeface="Arial" panose="020B0604020202020204" pitchFamily="34" charset="0"/>
              <a:buChar char="•"/>
            </a:pPr>
            <a:r>
              <a:rPr lang="en-US" altLang="en-US" dirty="0">
                <a:latin typeface="Verdana" panose="020B0604030504040204" pitchFamily="34" charset="0"/>
              </a:rPr>
              <a:t>Examples of HEDIS Measures:</a:t>
            </a:r>
          </a:p>
          <a:p>
            <a:pPr lvl="2"/>
            <a:r>
              <a:rPr lang="en-US" altLang="en-US" dirty="0">
                <a:latin typeface="Verdana" panose="020B0604030504040204" pitchFamily="34" charset="0"/>
              </a:rPr>
              <a:t>Asthma Medication Use </a:t>
            </a:r>
          </a:p>
          <a:p>
            <a:pPr lvl="2"/>
            <a:r>
              <a:rPr lang="en-US" altLang="en-US" dirty="0">
                <a:latin typeface="Verdana" panose="020B0604030504040204" pitchFamily="34" charset="0"/>
              </a:rPr>
              <a:t>Controlling High Blood Pressure</a:t>
            </a:r>
          </a:p>
          <a:p>
            <a:pPr lvl="2"/>
            <a:r>
              <a:rPr lang="en-US" altLang="en-US" dirty="0">
                <a:latin typeface="Verdana" panose="020B0604030504040204" pitchFamily="34" charset="0"/>
              </a:rPr>
              <a:t>Cancer Screening</a:t>
            </a:r>
            <a:endParaRPr lang="en-US" altLang="en-US" sz="1950" dirty="0">
              <a:latin typeface="Verdana" panose="020B0604030504040204" pitchFamily="34" charset="0"/>
            </a:endParaRPr>
          </a:p>
          <a:p>
            <a:endParaRPr lang="en-US" dirty="0"/>
          </a:p>
        </p:txBody>
      </p:sp>
      <p:sp>
        <p:nvSpPr>
          <p:cNvPr id="4" name="Title 3">
            <a:extLst>
              <a:ext uri="{FF2B5EF4-FFF2-40B4-BE49-F238E27FC236}">
                <a16:creationId xmlns:a16="http://schemas.microsoft.com/office/drawing/2014/main" id="{1323E20E-3376-4F59-B69F-299B3512696D}"/>
              </a:ext>
            </a:extLst>
          </p:cNvPr>
          <p:cNvSpPr>
            <a:spLocks noGrp="1"/>
          </p:cNvSpPr>
          <p:nvPr>
            <p:ph type="title"/>
          </p:nvPr>
        </p:nvSpPr>
        <p:spPr/>
        <p:txBody>
          <a:bodyPr/>
          <a:lstStyle/>
          <a:p>
            <a:r>
              <a:rPr lang="en-US" dirty="0"/>
              <a:t>Performance Measurement</a:t>
            </a:r>
            <a:br>
              <a:rPr lang="en-US" dirty="0"/>
            </a:br>
            <a:r>
              <a:rPr lang="en-US" sz="1800" dirty="0"/>
              <a:t>What is HEDIS?</a:t>
            </a:r>
            <a:endParaRPr lang="en-US" dirty="0"/>
          </a:p>
        </p:txBody>
      </p:sp>
    </p:spTree>
    <p:extLst>
      <p:ext uri="{BB962C8B-B14F-4D97-AF65-F5344CB8AC3E}">
        <p14:creationId xmlns:p14="http://schemas.microsoft.com/office/powerpoint/2010/main" val="32840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8A1088-55EA-41DA-BDBE-B57875638F7B}"/>
              </a:ext>
            </a:extLst>
          </p:cNvPr>
          <p:cNvSpPr>
            <a:spLocks noGrp="1"/>
          </p:cNvSpPr>
          <p:nvPr>
            <p:ph type="sldNum" sz="quarter" idx="12"/>
          </p:nvPr>
        </p:nvSpPr>
        <p:spPr/>
        <p:txBody>
          <a:bodyPr/>
          <a:lstStyle/>
          <a:p>
            <a:fld id="{8BC64C03-9EC0-4B7E-8FE4-24DBF62E63E5}" type="slidenum">
              <a:rPr lang="en-US" smtClean="0"/>
              <a:t>71</a:t>
            </a:fld>
            <a:endParaRPr lang="en-US"/>
          </a:p>
        </p:txBody>
      </p:sp>
      <p:sp>
        <p:nvSpPr>
          <p:cNvPr id="3" name="Text Placeholder 2">
            <a:extLst>
              <a:ext uri="{FF2B5EF4-FFF2-40B4-BE49-F238E27FC236}">
                <a16:creationId xmlns:a16="http://schemas.microsoft.com/office/drawing/2014/main" id="{445AE860-FCAA-4026-97AA-535A010D9BDA}"/>
              </a:ext>
            </a:extLst>
          </p:cNvPr>
          <p:cNvSpPr>
            <a:spLocks noGrp="1"/>
          </p:cNvSpPr>
          <p:nvPr>
            <p:ph type="body" sz="quarter" idx="13"/>
          </p:nvPr>
        </p:nvSpPr>
        <p:spPr/>
        <p:txBody>
          <a:bodyPr/>
          <a:lstStyle/>
          <a:p>
            <a:pPr>
              <a:spcAft>
                <a:spcPct val="0"/>
              </a:spcAft>
            </a:pPr>
            <a:r>
              <a:rPr lang="en-US" altLang="en-US" sz="2000" dirty="0"/>
              <a:t>Primary Market: Health Plans that are required to file HEDIS</a:t>
            </a:r>
          </a:p>
          <a:p>
            <a:pPr lvl="2">
              <a:spcAft>
                <a:spcPct val="0"/>
              </a:spcAft>
            </a:pPr>
            <a:r>
              <a:rPr lang="en-US" altLang="en-US" sz="1800" dirty="0"/>
              <a:t>Medicare Advantage Plans</a:t>
            </a:r>
          </a:p>
          <a:p>
            <a:pPr lvl="2">
              <a:spcAft>
                <a:spcPct val="0"/>
              </a:spcAft>
            </a:pPr>
            <a:r>
              <a:rPr lang="en-US" altLang="en-US" sz="1800" dirty="0"/>
              <a:t>Special Needs Plans </a:t>
            </a:r>
          </a:p>
          <a:p>
            <a:pPr lvl="2">
              <a:spcAft>
                <a:spcPct val="0"/>
              </a:spcAft>
            </a:pPr>
            <a:r>
              <a:rPr lang="en-US" altLang="en-US" sz="1800" dirty="0"/>
              <a:t>Commercial HMOs </a:t>
            </a:r>
          </a:p>
          <a:p>
            <a:pPr lvl="2">
              <a:spcAft>
                <a:spcPct val="0"/>
              </a:spcAft>
            </a:pPr>
            <a:r>
              <a:rPr lang="en-US" altLang="en-US" sz="1800" dirty="0"/>
              <a:t>Medicaid </a:t>
            </a:r>
          </a:p>
          <a:p>
            <a:pPr marL="314325" lvl="2" indent="0">
              <a:spcAft>
                <a:spcPct val="0"/>
              </a:spcAft>
              <a:buNone/>
            </a:pPr>
            <a:endParaRPr lang="en-US" altLang="en-US" sz="1800" dirty="0"/>
          </a:p>
          <a:p>
            <a:pPr>
              <a:spcAft>
                <a:spcPct val="0"/>
              </a:spcAft>
            </a:pPr>
            <a:r>
              <a:rPr lang="en-US" altLang="en-US" sz="2000" dirty="0"/>
              <a:t>Secondary Market: Health Plans and other players that are not required to file HEDIS but do so for marketing purposes or as a way to measure success of quality </a:t>
            </a:r>
            <a:r>
              <a:rPr lang="en-US" altLang="en-US" sz="2000" dirty="0" err="1"/>
              <a:t>initatives</a:t>
            </a:r>
            <a:endParaRPr lang="en-US" altLang="en-US" sz="2000" dirty="0"/>
          </a:p>
          <a:p>
            <a:pPr lvl="2">
              <a:spcAft>
                <a:spcPct val="0"/>
              </a:spcAft>
            </a:pPr>
            <a:r>
              <a:rPr lang="en-US" altLang="en-US" sz="1600" dirty="0"/>
              <a:t>PPOs </a:t>
            </a:r>
          </a:p>
          <a:p>
            <a:pPr lvl="2">
              <a:spcAft>
                <a:spcPct val="0"/>
              </a:spcAft>
            </a:pPr>
            <a:r>
              <a:rPr lang="en-US" altLang="en-US" sz="1600" dirty="0"/>
              <a:t>Other non-mandated HPs, State contracts QIOs</a:t>
            </a:r>
          </a:p>
          <a:p>
            <a:pPr lvl="2">
              <a:spcAft>
                <a:spcPct val="0"/>
              </a:spcAft>
            </a:pPr>
            <a:r>
              <a:rPr lang="en-US" altLang="en-US" sz="1600" dirty="0"/>
              <a:t>IPAs</a:t>
            </a:r>
          </a:p>
          <a:p>
            <a:pPr lvl="3">
              <a:spcAft>
                <a:spcPct val="0"/>
              </a:spcAft>
            </a:pPr>
            <a:r>
              <a:rPr lang="en-US" altLang="en-US" dirty="0"/>
              <a:t>Marketing, P4P transparency, Medical Home, patient targeting</a:t>
            </a:r>
          </a:p>
          <a:p>
            <a:pPr lvl="2">
              <a:spcAft>
                <a:spcPct val="0"/>
              </a:spcAft>
            </a:pPr>
            <a:r>
              <a:rPr lang="en-US" altLang="en-US" sz="1600" dirty="0"/>
              <a:t>Channels : EHRS, Portals, Wellness, Employers, DM Companies, TPAs</a:t>
            </a:r>
          </a:p>
          <a:p>
            <a:pPr lvl="2">
              <a:spcAft>
                <a:spcPct val="0"/>
              </a:spcAft>
            </a:pPr>
            <a:r>
              <a:rPr lang="en-US" altLang="en-US" sz="1800" dirty="0"/>
              <a:t>Hospitals, rural health clinics etc.</a:t>
            </a:r>
          </a:p>
          <a:p>
            <a:endParaRPr lang="en-US" dirty="0"/>
          </a:p>
        </p:txBody>
      </p:sp>
      <p:sp>
        <p:nvSpPr>
          <p:cNvPr id="4" name="Title 3">
            <a:extLst>
              <a:ext uri="{FF2B5EF4-FFF2-40B4-BE49-F238E27FC236}">
                <a16:creationId xmlns:a16="http://schemas.microsoft.com/office/drawing/2014/main" id="{1323E20E-3376-4F59-B69F-299B3512696D}"/>
              </a:ext>
            </a:extLst>
          </p:cNvPr>
          <p:cNvSpPr>
            <a:spLocks noGrp="1"/>
          </p:cNvSpPr>
          <p:nvPr>
            <p:ph type="title"/>
          </p:nvPr>
        </p:nvSpPr>
        <p:spPr/>
        <p:txBody>
          <a:bodyPr/>
          <a:lstStyle/>
          <a:p>
            <a:r>
              <a:rPr lang="en-US" dirty="0"/>
              <a:t>Who Buys Performance Measurement</a:t>
            </a:r>
            <a:br>
              <a:rPr lang="en-US" dirty="0"/>
            </a:br>
            <a:r>
              <a:rPr lang="en-US" sz="1600" dirty="0"/>
              <a:t>(HEDIS Reporting)</a:t>
            </a:r>
            <a:endParaRPr lang="en-US" dirty="0"/>
          </a:p>
        </p:txBody>
      </p:sp>
    </p:spTree>
    <p:extLst>
      <p:ext uri="{BB962C8B-B14F-4D97-AF65-F5344CB8AC3E}">
        <p14:creationId xmlns:p14="http://schemas.microsoft.com/office/powerpoint/2010/main" val="1475765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B775A7-DD64-4CC6-AF93-C0A3A47F9B7F}"/>
              </a:ext>
            </a:extLst>
          </p:cNvPr>
          <p:cNvSpPr>
            <a:spLocks noGrp="1"/>
          </p:cNvSpPr>
          <p:nvPr>
            <p:ph type="sldNum" sz="quarter" idx="12"/>
          </p:nvPr>
        </p:nvSpPr>
        <p:spPr/>
        <p:txBody>
          <a:bodyPr/>
          <a:lstStyle/>
          <a:p>
            <a:fld id="{8BC64C03-9EC0-4B7E-8FE4-24DBF62E63E5}" type="slidenum">
              <a:rPr lang="en-US" smtClean="0"/>
              <a:t>72</a:t>
            </a:fld>
            <a:endParaRPr lang="en-US"/>
          </a:p>
        </p:txBody>
      </p:sp>
      <p:sp>
        <p:nvSpPr>
          <p:cNvPr id="4" name="Title 3">
            <a:extLst>
              <a:ext uri="{FF2B5EF4-FFF2-40B4-BE49-F238E27FC236}">
                <a16:creationId xmlns:a16="http://schemas.microsoft.com/office/drawing/2014/main" id="{AB7A73ED-E732-4FE3-81C1-ACB495E244C8}"/>
              </a:ext>
            </a:extLst>
          </p:cNvPr>
          <p:cNvSpPr>
            <a:spLocks noGrp="1"/>
          </p:cNvSpPr>
          <p:nvPr>
            <p:ph type="title"/>
          </p:nvPr>
        </p:nvSpPr>
        <p:spPr/>
        <p:txBody>
          <a:bodyPr/>
          <a:lstStyle/>
          <a:p>
            <a:r>
              <a:rPr lang="en-US" dirty="0"/>
              <a:t>Cotiviti Snapshots</a:t>
            </a:r>
          </a:p>
        </p:txBody>
      </p:sp>
      <p:sp>
        <p:nvSpPr>
          <p:cNvPr id="6" name="Rectangle 3">
            <a:extLst>
              <a:ext uri="{FF2B5EF4-FFF2-40B4-BE49-F238E27FC236}">
                <a16:creationId xmlns:a16="http://schemas.microsoft.com/office/drawing/2014/main" id="{E6FC5885-3A5D-4BF4-B701-390BD19F865F}"/>
              </a:ext>
            </a:extLst>
          </p:cNvPr>
          <p:cNvSpPr>
            <a:spLocks noChangeArrowheads="1"/>
          </p:cNvSpPr>
          <p:nvPr/>
        </p:nvSpPr>
        <p:spPr bwMode="auto">
          <a:xfrm>
            <a:off x="2590800" y="2005012"/>
            <a:ext cx="2286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3838" indent="-2238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400" dirty="0">
                <a:solidFill>
                  <a:schemeClr val="accent2"/>
                </a:solidFill>
              </a:rPr>
              <a:t>Who are my highest users of health care resources?</a:t>
            </a:r>
          </a:p>
          <a:p>
            <a:pPr eaLnBrk="1" hangingPunct="1">
              <a:spcBef>
                <a:spcPct val="20000"/>
              </a:spcBef>
              <a:buClr>
                <a:srgbClr val="FF8230"/>
              </a:buClr>
              <a:buSzPct val="125000"/>
              <a:buFont typeface="Wingdings" panose="05000000000000000000" pitchFamily="2" charset="2"/>
              <a:buChar char="§"/>
            </a:pPr>
            <a:r>
              <a:rPr lang="en-US" altLang="en-US" sz="1400" dirty="0">
                <a:solidFill>
                  <a:schemeClr val="accent2"/>
                </a:solidFill>
              </a:rPr>
              <a:t>Who will emerge as </a:t>
            </a:r>
            <a:br>
              <a:rPr lang="en-US" altLang="en-US" sz="1400" dirty="0">
                <a:solidFill>
                  <a:schemeClr val="accent2"/>
                </a:solidFill>
              </a:rPr>
            </a:br>
            <a:r>
              <a:rPr lang="en-US" altLang="en-US" sz="1400" dirty="0">
                <a:solidFill>
                  <a:schemeClr val="accent2"/>
                </a:solidFill>
              </a:rPr>
              <a:t>the highest users of resources in the future?</a:t>
            </a:r>
          </a:p>
          <a:p>
            <a:pPr eaLnBrk="1" hangingPunct="1">
              <a:spcBef>
                <a:spcPct val="20000"/>
              </a:spcBef>
              <a:buClr>
                <a:srgbClr val="FF8230"/>
              </a:buClr>
              <a:buSzPct val="125000"/>
              <a:buFont typeface="Wingdings" panose="05000000000000000000" pitchFamily="2" charset="2"/>
              <a:buChar char="§"/>
            </a:pPr>
            <a:endParaRPr lang="en-US" altLang="en-US" sz="1400" dirty="0">
              <a:solidFill>
                <a:schemeClr val="accent2"/>
              </a:solidFill>
            </a:endParaRPr>
          </a:p>
        </p:txBody>
      </p:sp>
      <p:sp>
        <p:nvSpPr>
          <p:cNvPr id="7" name="Rectangle 4">
            <a:extLst>
              <a:ext uri="{FF2B5EF4-FFF2-40B4-BE49-F238E27FC236}">
                <a16:creationId xmlns:a16="http://schemas.microsoft.com/office/drawing/2014/main" id="{39950887-0096-424E-81D7-61128B00DEDC}"/>
              </a:ext>
            </a:extLst>
          </p:cNvPr>
          <p:cNvSpPr>
            <a:spLocks noChangeArrowheads="1"/>
          </p:cNvSpPr>
          <p:nvPr/>
        </p:nvSpPr>
        <p:spPr bwMode="auto">
          <a:xfrm>
            <a:off x="6858000" y="1928812"/>
            <a:ext cx="25146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tabLst>
                <a:tab pos="346075" algn="l"/>
              </a:tabLst>
              <a:defRPr>
                <a:solidFill>
                  <a:schemeClr val="tx1"/>
                </a:solidFill>
                <a:latin typeface="Arial" panose="020B0604020202020204" pitchFamily="34" charset="0"/>
              </a:defRPr>
            </a:lvl1pPr>
            <a:lvl2pPr marL="742950" indent="-285750">
              <a:tabLst>
                <a:tab pos="346075" algn="l"/>
              </a:tabLst>
              <a:defRPr>
                <a:solidFill>
                  <a:schemeClr val="tx1"/>
                </a:solidFill>
                <a:latin typeface="Arial" panose="020B0604020202020204" pitchFamily="34" charset="0"/>
              </a:defRPr>
            </a:lvl2pPr>
            <a:lvl3pPr marL="1143000" indent="-228600">
              <a:tabLst>
                <a:tab pos="346075" algn="l"/>
              </a:tabLst>
              <a:defRPr>
                <a:solidFill>
                  <a:schemeClr val="tx1"/>
                </a:solidFill>
                <a:latin typeface="Arial" panose="020B0604020202020204" pitchFamily="34" charset="0"/>
              </a:defRPr>
            </a:lvl3pPr>
            <a:lvl4pPr marL="1600200" indent="-228600">
              <a:tabLst>
                <a:tab pos="346075" algn="l"/>
              </a:tabLst>
              <a:defRPr>
                <a:solidFill>
                  <a:schemeClr val="tx1"/>
                </a:solidFill>
                <a:latin typeface="Arial" panose="020B0604020202020204" pitchFamily="34" charset="0"/>
              </a:defRPr>
            </a:lvl4pPr>
            <a:lvl5pPr marL="2057400" indent="-228600">
              <a:tabLst>
                <a:tab pos="346075" algn="l"/>
              </a:tabLst>
              <a:defRPr>
                <a:solidFill>
                  <a:schemeClr val="tx1"/>
                </a:solidFill>
                <a:latin typeface="Arial" panose="020B0604020202020204" pitchFamily="34" charset="0"/>
              </a:defRPr>
            </a:lvl5pPr>
            <a:lvl6pPr marL="2514600" indent="-228600" fontAlgn="base">
              <a:spcBef>
                <a:spcPct val="0"/>
              </a:spcBef>
              <a:spcAft>
                <a:spcPct val="0"/>
              </a:spcAft>
              <a:tabLst>
                <a:tab pos="346075" algn="l"/>
              </a:tabLst>
              <a:defRPr>
                <a:solidFill>
                  <a:schemeClr val="tx1"/>
                </a:solidFill>
                <a:latin typeface="Arial" panose="020B0604020202020204" pitchFamily="34" charset="0"/>
              </a:defRPr>
            </a:lvl6pPr>
            <a:lvl7pPr marL="2971800" indent="-228600" fontAlgn="base">
              <a:spcBef>
                <a:spcPct val="0"/>
              </a:spcBef>
              <a:spcAft>
                <a:spcPct val="0"/>
              </a:spcAft>
              <a:tabLst>
                <a:tab pos="346075" algn="l"/>
              </a:tabLst>
              <a:defRPr>
                <a:solidFill>
                  <a:schemeClr val="tx1"/>
                </a:solidFill>
                <a:latin typeface="Arial" panose="020B0604020202020204" pitchFamily="34" charset="0"/>
              </a:defRPr>
            </a:lvl7pPr>
            <a:lvl8pPr marL="3429000" indent="-228600" fontAlgn="base">
              <a:spcBef>
                <a:spcPct val="0"/>
              </a:spcBef>
              <a:spcAft>
                <a:spcPct val="0"/>
              </a:spcAft>
              <a:tabLst>
                <a:tab pos="346075" algn="l"/>
              </a:tabLst>
              <a:defRPr>
                <a:solidFill>
                  <a:schemeClr val="tx1"/>
                </a:solidFill>
                <a:latin typeface="Arial" panose="020B0604020202020204" pitchFamily="34" charset="0"/>
              </a:defRPr>
            </a:lvl8pPr>
            <a:lvl9pPr marL="3886200" indent="-228600" fontAlgn="base">
              <a:spcBef>
                <a:spcPct val="0"/>
              </a:spcBef>
              <a:spcAft>
                <a:spcPct val="0"/>
              </a:spcAft>
              <a:tabLst>
                <a:tab pos="346075" algn="l"/>
              </a:tabLs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Which providers are doing the </a:t>
            </a:r>
            <a:r>
              <a:rPr lang="en-US" altLang="en-US" sz="1400" u="sng">
                <a:solidFill>
                  <a:schemeClr val="accent2"/>
                </a:solidFill>
              </a:rPr>
              <a:t>best</a:t>
            </a:r>
            <a:r>
              <a:rPr lang="en-US" altLang="en-US" sz="1400">
                <a:solidFill>
                  <a:schemeClr val="accent2"/>
                </a:solidFill>
              </a:rPr>
              <a:t> job of managing risk in my population?</a:t>
            </a:r>
          </a:p>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Which providers are doing the most </a:t>
            </a:r>
            <a:r>
              <a:rPr lang="en-US" altLang="en-US" sz="1400" u="sng">
                <a:solidFill>
                  <a:schemeClr val="accent2"/>
                </a:solidFill>
              </a:rPr>
              <a:t>efficient</a:t>
            </a:r>
            <a:r>
              <a:rPr lang="en-US" altLang="en-US" sz="1400">
                <a:solidFill>
                  <a:schemeClr val="accent2"/>
                </a:solidFill>
              </a:rPr>
              <a:t> job of managing care?</a:t>
            </a:r>
          </a:p>
          <a:p>
            <a:pPr eaLnBrk="1" hangingPunct="1">
              <a:spcBef>
                <a:spcPct val="20000"/>
              </a:spcBef>
              <a:buClr>
                <a:srgbClr val="FF8230"/>
              </a:buClr>
              <a:buSzPct val="125000"/>
              <a:buFont typeface="Wingdings" panose="05000000000000000000" pitchFamily="2" charset="2"/>
              <a:buChar char="§"/>
            </a:pPr>
            <a:endParaRPr lang="en-US" altLang="en-US" sz="1400">
              <a:solidFill>
                <a:schemeClr val="accent2"/>
              </a:solidFill>
            </a:endParaRPr>
          </a:p>
        </p:txBody>
      </p:sp>
      <p:sp>
        <p:nvSpPr>
          <p:cNvPr id="8" name="Rectangle 5">
            <a:extLst>
              <a:ext uri="{FF2B5EF4-FFF2-40B4-BE49-F238E27FC236}">
                <a16:creationId xmlns:a16="http://schemas.microsoft.com/office/drawing/2014/main" id="{2E125DA9-CF9E-429F-9D3C-D4CE6A9A1526}"/>
              </a:ext>
            </a:extLst>
          </p:cNvPr>
          <p:cNvSpPr>
            <a:spLocks noChangeArrowheads="1"/>
          </p:cNvSpPr>
          <p:nvPr/>
        </p:nvSpPr>
        <p:spPr bwMode="auto">
          <a:xfrm>
            <a:off x="533400" y="1166812"/>
            <a:ext cx="853440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b="1" dirty="0">
                <a:solidFill>
                  <a:schemeClr val="accent1"/>
                </a:solidFill>
              </a:rPr>
              <a:t>Finding answers to the hardest questions…</a:t>
            </a:r>
            <a:endParaRPr lang="en-US" altLang="en-US" dirty="0">
              <a:solidFill>
                <a:schemeClr val="accent1"/>
              </a:solidFill>
            </a:endParaRPr>
          </a:p>
        </p:txBody>
      </p:sp>
      <p:grpSp>
        <p:nvGrpSpPr>
          <p:cNvPr id="9" name="Group 6">
            <a:extLst>
              <a:ext uri="{FF2B5EF4-FFF2-40B4-BE49-F238E27FC236}">
                <a16:creationId xmlns:a16="http://schemas.microsoft.com/office/drawing/2014/main" id="{FA162A10-AAE4-4B9A-A9BF-698164B8D1DF}"/>
              </a:ext>
            </a:extLst>
          </p:cNvPr>
          <p:cNvGrpSpPr>
            <a:grpSpLocks/>
          </p:cNvGrpSpPr>
          <p:nvPr/>
        </p:nvGrpSpPr>
        <p:grpSpPr bwMode="auto">
          <a:xfrm>
            <a:off x="838200" y="2005012"/>
            <a:ext cx="1676400" cy="1138238"/>
            <a:chOff x="288" y="1212"/>
            <a:chExt cx="1344" cy="912"/>
          </a:xfrm>
        </p:grpSpPr>
        <p:graphicFrame>
          <p:nvGraphicFramePr>
            <p:cNvPr id="10" name="Object 2">
              <a:extLst>
                <a:ext uri="{FF2B5EF4-FFF2-40B4-BE49-F238E27FC236}">
                  <a16:creationId xmlns:a16="http://schemas.microsoft.com/office/drawing/2014/main" id="{B1CF6094-D0A2-4FB9-B91B-6F5D22C768A7}"/>
                </a:ext>
              </a:extLst>
            </p:cNvPr>
            <p:cNvGraphicFramePr>
              <a:graphicFrameLocks noChangeAspect="1"/>
            </p:cNvGraphicFramePr>
            <p:nvPr/>
          </p:nvGraphicFramePr>
          <p:xfrm>
            <a:off x="288" y="1212"/>
            <a:ext cx="1344" cy="912"/>
          </p:xfrm>
          <a:graphic>
            <a:graphicData uri="http://schemas.openxmlformats.org/presentationml/2006/ole">
              <mc:AlternateContent xmlns:mc="http://schemas.openxmlformats.org/markup-compatibility/2006">
                <mc:Choice xmlns:v="urn:schemas-microsoft-com:vml" Requires="v">
                  <p:oleObj spid="_x0000_s49232" name="Visio" r:id="rId3" imgW="1464527" imgH="750324" progId="">
                    <p:embed/>
                  </p:oleObj>
                </mc:Choice>
                <mc:Fallback>
                  <p:oleObj name="Visio" r:id="rId3" imgW="1464527" imgH="750324" progId="">
                    <p:embed/>
                    <p:pic>
                      <p:nvPicPr>
                        <p:cNvPr id="142349" name="Object 2">
                          <a:extLst>
                            <a:ext uri="{FF2B5EF4-FFF2-40B4-BE49-F238E27FC236}">
                              <a16:creationId xmlns:a16="http://schemas.microsoft.com/office/drawing/2014/main" id="{BB4170AA-FB7E-419B-BD1B-EB9592E51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212"/>
                          <a:ext cx="1344" cy="912"/>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
              <a:extLst>
                <a:ext uri="{FF2B5EF4-FFF2-40B4-BE49-F238E27FC236}">
                  <a16:creationId xmlns:a16="http://schemas.microsoft.com/office/drawing/2014/main" id="{508C0D30-28A7-4526-A3D8-898CC8D4CE4D}"/>
                </a:ext>
              </a:extLst>
            </p:cNvPr>
            <p:cNvGraphicFramePr>
              <a:graphicFrameLocks noChangeAspect="1"/>
            </p:cNvGraphicFramePr>
            <p:nvPr/>
          </p:nvGraphicFramePr>
          <p:xfrm>
            <a:off x="1114" y="1680"/>
            <a:ext cx="114" cy="240"/>
          </p:xfrm>
          <a:graphic>
            <a:graphicData uri="http://schemas.openxmlformats.org/presentationml/2006/ole">
              <mc:AlternateContent xmlns:mc="http://schemas.openxmlformats.org/markup-compatibility/2006">
                <mc:Choice xmlns:v="urn:schemas-microsoft-com:vml" Requires="v">
                  <p:oleObj spid="_x0000_s49233" name="Visio" r:id="rId5" imgW="476157" imgH="1004734" progId="">
                    <p:embed/>
                  </p:oleObj>
                </mc:Choice>
                <mc:Fallback>
                  <p:oleObj name="Visio" r:id="rId5" imgW="476157" imgH="1004734" progId="">
                    <p:embed/>
                    <p:pic>
                      <p:nvPicPr>
                        <p:cNvPr id="142350" name="Object 3">
                          <a:extLst>
                            <a:ext uri="{FF2B5EF4-FFF2-40B4-BE49-F238E27FC236}">
                              <a16:creationId xmlns:a16="http://schemas.microsoft.com/office/drawing/2014/main" id="{BEACBCEE-35CA-4FB6-A55B-F9D1795E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 y="1680"/>
                          <a:ext cx="114"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
              <a:extLst>
                <a:ext uri="{FF2B5EF4-FFF2-40B4-BE49-F238E27FC236}">
                  <a16:creationId xmlns:a16="http://schemas.microsoft.com/office/drawing/2014/main" id="{6CF5C71D-6759-4C7B-97E2-BC6B8BFBA1D0}"/>
                </a:ext>
              </a:extLst>
            </p:cNvPr>
            <p:cNvGraphicFramePr>
              <a:graphicFrameLocks noChangeAspect="1"/>
            </p:cNvGraphicFramePr>
            <p:nvPr/>
          </p:nvGraphicFramePr>
          <p:xfrm>
            <a:off x="780" y="1692"/>
            <a:ext cx="101" cy="240"/>
          </p:xfrm>
          <a:graphic>
            <a:graphicData uri="http://schemas.openxmlformats.org/presentationml/2006/ole">
              <mc:AlternateContent xmlns:mc="http://schemas.openxmlformats.org/markup-compatibility/2006">
                <mc:Choice xmlns:v="urn:schemas-microsoft-com:vml" Requires="v">
                  <p:oleObj spid="_x0000_s49234" name="Visio" r:id="rId7" imgW="501433" imgH="1199781" progId="">
                    <p:embed/>
                  </p:oleObj>
                </mc:Choice>
                <mc:Fallback>
                  <p:oleObj name="Visio" r:id="rId7" imgW="501433" imgH="1199781" progId="">
                    <p:embed/>
                    <p:pic>
                      <p:nvPicPr>
                        <p:cNvPr id="142351" name="Object 4">
                          <a:extLst>
                            <a:ext uri="{FF2B5EF4-FFF2-40B4-BE49-F238E27FC236}">
                              <a16:creationId xmlns:a16="http://schemas.microsoft.com/office/drawing/2014/main" id="{0C742187-784A-4BEA-833A-AFB2B74C2D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 y="1692"/>
                          <a:ext cx="101" cy="240"/>
                        </a:xfrm>
                        <a:prstGeom prst="rect">
                          <a:avLst/>
                        </a:prstGeom>
                        <a:noFill/>
                        <a:ln>
                          <a:noFill/>
                        </a:ln>
                        <a:effectLst/>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pic>
                  </p:oleObj>
                </mc:Fallback>
              </mc:AlternateContent>
            </a:graphicData>
          </a:graphic>
        </p:graphicFrame>
        <p:graphicFrame>
          <p:nvGraphicFramePr>
            <p:cNvPr id="13" name="Object 5">
              <a:extLst>
                <a:ext uri="{FF2B5EF4-FFF2-40B4-BE49-F238E27FC236}">
                  <a16:creationId xmlns:a16="http://schemas.microsoft.com/office/drawing/2014/main" id="{6D11943E-2E65-44C4-9A5B-B307F00BC1A4}"/>
                </a:ext>
              </a:extLst>
            </p:cNvPr>
            <p:cNvGraphicFramePr>
              <a:graphicFrameLocks noChangeAspect="1"/>
            </p:cNvGraphicFramePr>
            <p:nvPr/>
          </p:nvGraphicFramePr>
          <p:xfrm>
            <a:off x="458" y="1404"/>
            <a:ext cx="118" cy="256"/>
          </p:xfrm>
          <a:graphic>
            <a:graphicData uri="http://schemas.openxmlformats.org/presentationml/2006/ole">
              <mc:AlternateContent xmlns:mc="http://schemas.openxmlformats.org/markup-compatibility/2006">
                <mc:Choice xmlns:v="urn:schemas-microsoft-com:vml" Requires="v">
                  <p:oleObj spid="_x0000_s49235" name="Visio" r:id="rId9" imgW="444190" imgH="965651" progId="">
                    <p:embed/>
                  </p:oleObj>
                </mc:Choice>
                <mc:Fallback>
                  <p:oleObj name="Visio" r:id="rId9" imgW="444190" imgH="965651" progId="">
                    <p:embed/>
                    <p:pic>
                      <p:nvPicPr>
                        <p:cNvPr id="142352" name="Object 5">
                          <a:extLst>
                            <a:ext uri="{FF2B5EF4-FFF2-40B4-BE49-F238E27FC236}">
                              <a16:creationId xmlns:a16="http://schemas.microsoft.com/office/drawing/2014/main" id="{7127EDFC-3EAE-4151-BB37-F236AA6C4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6">
              <a:extLst>
                <a:ext uri="{FF2B5EF4-FFF2-40B4-BE49-F238E27FC236}">
                  <a16:creationId xmlns:a16="http://schemas.microsoft.com/office/drawing/2014/main" id="{5301FA6A-7416-4567-BDD9-66A4C1780551}"/>
                </a:ext>
              </a:extLst>
            </p:cNvPr>
            <p:cNvGraphicFramePr>
              <a:graphicFrameLocks noChangeAspect="1"/>
            </p:cNvGraphicFramePr>
            <p:nvPr/>
          </p:nvGraphicFramePr>
          <p:xfrm>
            <a:off x="458" y="1676"/>
            <a:ext cx="118" cy="256"/>
          </p:xfrm>
          <a:graphic>
            <a:graphicData uri="http://schemas.openxmlformats.org/presentationml/2006/ole">
              <mc:AlternateContent xmlns:mc="http://schemas.openxmlformats.org/markup-compatibility/2006">
                <mc:Choice xmlns:v="urn:schemas-microsoft-com:vml" Requires="v">
                  <p:oleObj spid="_x0000_s49236" name="Visio" r:id="rId11" imgW="444190" imgH="965651" progId="">
                    <p:embed/>
                  </p:oleObj>
                </mc:Choice>
                <mc:Fallback>
                  <p:oleObj name="Visio" r:id="rId11" imgW="444190" imgH="965651" progId="">
                    <p:embed/>
                    <p:pic>
                      <p:nvPicPr>
                        <p:cNvPr id="142353" name="Object 6">
                          <a:extLst>
                            <a:ext uri="{FF2B5EF4-FFF2-40B4-BE49-F238E27FC236}">
                              <a16:creationId xmlns:a16="http://schemas.microsoft.com/office/drawing/2014/main" id="{78024C6D-B481-4853-BC96-F87B32C4C4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 y="1676"/>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7">
              <a:extLst>
                <a:ext uri="{FF2B5EF4-FFF2-40B4-BE49-F238E27FC236}">
                  <a16:creationId xmlns:a16="http://schemas.microsoft.com/office/drawing/2014/main" id="{E1123BCC-E44A-4E7F-9A42-3D7341071C10}"/>
                </a:ext>
              </a:extLst>
            </p:cNvPr>
            <p:cNvGraphicFramePr>
              <a:graphicFrameLocks noChangeAspect="1"/>
            </p:cNvGraphicFramePr>
            <p:nvPr/>
          </p:nvGraphicFramePr>
          <p:xfrm>
            <a:off x="626" y="1676"/>
            <a:ext cx="118" cy="256"/>
          </p:xfrm>
          <a:graphic>
            <a:graphicData uri="http://schemas.openxmlformats.org/presentationml/2006/ole">
              <mc:AlternateContent xmlns:mc="http://schemas.openxmlformats.org/markup-compatibility/2006">
                <mc:Choice xmlns:v="urn:schemas-microsoft-com:vml" Requires="v">
                  <p:oleObj spid="_x0000_s49237" name="Visio" r:id="rId12" imgW="444190" imgH="965651" progId="">
                    <p:embed/>
                  </p:oleObj>
                </mc:Choice>
                <mc:Fallback>
                  <p:oleObj name="Visio" r:id="rId12" imgW="444190" imgH="965651" progId="">
                    <p:embed/>
                    <p:pic>
                      <p:nvPicPr>
                        <p:cNvPr id="142354" name="Object 7">
                          <a:extLst>
                            <a:ext uri="{FF2B5EF4-FFF2-40B4-BE49-F238E27FC236}">
                              <a16:creationId xmlns:a16="http://schemas.microsoft.com/office/drawing/2014/main" id="{01AFCD88-418D-4709-8ACF-DC18D3FBA1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 y="1676"/>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8">
              <a:extLst>
                <a:ext uri="{FF2B5EF4-FFF2-40B4-BE49-F238E27FC236}">
                  <a16:creationId xmlns:a16="http://schemas.microsoft.com/office/drawing/2014/main" id="{C7133A95-7467-4837-9443-65B8D3D416BB}"/>
                </a:ext>
              </a:extLst>
            </p:cNvPr>
            <p:cNvGraphicFramePr>
              <a:graphicFrameLocks noChangeAspect="1"/>
            </p:cNvGraphicFramePr>
            <p:nvPr/>
          </p:nvGraphicFramePr>
          <p:xfrm>
            <a:off x="624" y="1404"/>
            <a:ext cx="118" cy="256"/>
          </p:xfrm>
          <a:graphic>
            <a:graphicData uri="http://schemas.openxmlformats.org/presentationml/2006/ole">
              <mc:AlternateContent xmlns:mc="http://schemas.openxmlformats.org/markup-compatibility/2006">
                <mc:Choice xmlns:v="urn:schemas-microsoft-com:vml" Requires="v">
                  <p:oleObj spid="_x0000_s49238" name="Visio" r:id="rId13" imgW="444190" imgH="965651" progId="">
                    <p:embed/>
                  </p:oleObj>
                </mc:Choice>
                <mc:Fallback>
                  <p:oleObj name="Visio" r:id="rId13" imgW="444190" imgH="965651" progId="">
                    <p:embed/>
                    <p:pic>
                      <p:nvPicPr>
                        <p:cNvPr id="142355" name="Object 8">
                          <a:extLst>
                            <a:ext uri="{FF2B5EF4-FFF2-40B4-BE49-F238E27FC236}">
                              <a16:creationId xmlns:a16="http://schemas.microsoft.com/office/drawing/2014/main" id="{4A9A9108-9F31-4305-86FE-3FFCE64827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9">
              <a:extLst>
                <a:ext uri="{FF2B5EF4-FFF2-40B4-BE49-F238E27FC236}">
                  <a16:creationId xmlns:a16="http://schemas.microsoft.com/office/drawing/2014/main" id="{89FBA128-A345-4440-BD4A-82BEC397F9BB}"/>
                </a:ext>
              </a:extLst>
            </p:cNvPr>
            <p:cNvGraphicFramePr>
              <a:graphicFrameLocks noChangeAspect="1"/>
            </p:cNvGraphicFramePr>
            <p:nvPr/>
          </p:nvGraphicFramePr>
          <p:xfrm>
            <a:off x="786" y="1404"/>
            <a:ext cx="118" cy="256"/>
          </p:xfrm>
          <a:graphic>
            <a:graphicData uri="http://schemas.openxmlformats.org/presentationml/2006/ole">
              <mc:AlternateContent xmlns:mc="http://schemas.openxmlformats.org/markup-compatibility/2006">
                <mc:Choice xmlns:v="urn:schemas-microsoft-com:vml" Requires="v">
                  <p:oleObj spid="_x0000_s49239" name="Visio" r:id="rId14" imgW="444190" imgH="965651" progId="">
                    <p:embed/>
                  </p:oleObj>
                </mc:Choice>
                <mc:Fallback>
                  <p:oleObj name="Visio" r:id="rId14" imgW="444190" imgH="965651" progId="">
                    <p:embed/>
                    <p:pic>
                      <p:nvPicPr>
                        <p:cNvPr id="142356" name="Object 9">
                          <a:extLst>
                            <a:ext uri="{FF2B5EF4-FFF2-40B4-BE49-F238E27FC236}">
                              <a16:creationId xmlns:a16="http://schemas.microsoft.com/office/drawing/2014/main" id="{AAA5BF56-BD7B-416C-9C91-E3D0BB13B5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0">
              <a:extLst>
                <a:ext uri="{FF2B5EF4-FFF2-40B4-BE49-F238E27FC236}">
                  <a16:creationId xmlns:a16="http://schemas.microsoft.com/office/drawing/2014/main" id="{D25DCC1D-893C-4579-9610-89B591E5A0C2}"/>
                </a:ext>
              </a:extLst>
            </p:cNvPr>
            <p:cNvGraphicFramePr>
              <a:graphicFrameLocks noChangeAspect="1"/>
            </p:cNvGraphicFramePr>
            <p:nvPr/>
          </p:nvGraphicFramePr>
          <p:xfrm>
            <a:off x="938" y="1404"/>
            <a:ext cx="118" cy="256"/>
          </p:xfrm>
          <a:graphic>
            <a:graphicData uri="http://schemas.openxmlformats.org/presentationml/2006/ole">
              <mc:AlternateContent xmlns:mc="http://schemas.openxmlformats.org/markup-compatibility/2006">
                <mc:Choice xmlns:v="urn:schemas-microsoft-com:vml" Requires="v">
                  <p:oleObj spid="_x0000_s49240" name="Visio" r:id="rId15" imgW="444190" imgH="965651" progId="">
                    <p:embed/>
                  </p:oleObj>
                </mc:Choice>
                <mc:Fallback>
                  <p:oleObj name="Visio" r:id="rId15" imgW="444190" imgH="965651" progId="">
                    <p:embed/>
                    <p:pic>
                      <p:nvPicPr>
                        <p:cNvPr id="142357" name="Object 10">
                          <a:extLst>
                            <a:ext uri="{FF2B5EF4-FFF2-40B4-BE49-F238E27FC236}">
                              <a16:creationId xmlns:a16="http://schemas.microsoft.com/office/drawing/2014/main" id="{B23C5D68-5D24-46F7-82AC-7403B1268A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1">
              <a:extLst>
                <a:ext uri="{FF2B5EF4-FFF2-40B4-BE49-F238E27FC236}">
                  <a16:creationId xmlns:a16="http://schemas.microsoft.com/office/drawing/2014/main" id="{B3F10A2B-028D-491E-B62E-FF0AFE233BF9}"/>
                </a:ext>
              </a:extLst>
            </p:cNvPr>
            <p:cNvGraphicFramePr>
              <a:graphicFrameLocks noChangeAspect="1"/>
            </p:cNvGraphicFramePr>
            <p:nvPr/>
          </p:nvGraphicFramePr>
          <p:xfrm>
            <a:off x="1104" y="1404"/>
            <a:ext cx="118" cy="256"/>
          </p:xfrm>
          <a:graphic>
            <a:graphicData uri="http://schemas.openxmlformats.org/presentationml/2006/ole">
              <mc:AlternateContent xmlns:mc="http://schemas.openxmlformats.org/markup-compatibility/2006">
                <mc:Choice xmlns:v="urn:schemas-microsoft-com:vml" Requires="v">
                  <p:oleObj spid="_x0000_s49241" name="Visio" r:id="rId16" imgW="444190" imgH="965651" progId="">
                    <p:embed/>
                  </p:oleObj>
                </mc:Choice>
                <mc:Fallback>
                  <p:oleObj name="Visio" r:id="rId16" imgW="444190" imgH="965651" progId="">
                    <p:embed/>
                    <p:pic>
                      <p:nvPicPr>
                        <p:cNvPr id="142358" name="Object 11">
                          <a:extLst>
                            <a:ext uri="{FF2B5EF4-FFF2-40B4-BE49-F238E27FC236}">
                              <a16:creationId xmlns:a16="http://schemas.microsoft.com/office/drawing/2014/main" id="{E1634167-9D0E-4132-B916-D2CCBF566C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2">
              <a:extLst>
                <a:ext uri="{FF2B5EF4-FFF2-40B4-BE49-F238E27FC236}">
                  <a16:creationId xmlns:a16="http://schemas.microsoft.com/office/drawing/2014/main" id="{4BD8E26C-3708-454A-83DC-3E9086872DD9}"/>
                </a:ext>
              </a:extLst>
            </p:cNvPr>
            <p:cNvGraphicFramePr>
              <a:graphicFrameLocks noChangeAspect="1"/>
            </p:cNvGraphicFramePr>
            <p:nvPr/>
          </p:nvGraphicFramePr>
          <p:xfrm>
            <a:off x="1266" y="1404"/>
            <a:ext cx="118" cy="256"/>
          </p:xfrm>
          <a:graphic>
            <a:graphicData uri="http://schemas.openxmlformats.org/presentationml/2006/ole">
              <mc:AlternateContent xmlns:mc="http://schemas.openxmlformats.org/markup-compatibility/2006">
                <mc:Choice xmlns:v="urn:schemas-microsoft-com:vml" Requires="v">
                  <p:oleObj spid="_x0000_s49242" name="Visio" r:id="rId17" imgW="444190" imgH="965651" progId="">
                    <p:embed/>
                  </p:oleObj>
                </mc:Choice>
                <mc:Fallback>
                  <p:oleObj name="Visio" r:id="rId17" imgW="444190" imgH="965651" progId="">
                    <p:embed/>
                    <p:pic>
                      <p:nvPicPr>
                        <p:cNvPr id="142359" name="Object 12">
                          <a:extLst>
                            <a:ext uri="{FF2B5EF4-FFF2-40B4-BE49-F238E27FC236}">
                              <a16:creationId xmlns:a16="http://schemas.microsoft.com/office/drawing/2014/main" id="{8C8B7DD7-4CDD-47CE-9D57-A74E76CDBD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6"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3">
              <a:extLst>
                <a:ext uri="{FF2B5EF4-FFF2-40B4-BE49-F238E27FC236}">
                  <a16:creationId xmlns:a16="http://schemas.microsoft.com/office/drawing/2014/main" id="{312CFB8E-13E4-4DB0-A10E-FD79BA5B3E63}"/>
                </a:ext>
              </a:extLst>
            </p:cNvPr>
            <p:cNvGraphicFramePr>
              <a:graphicFrameLocks noChangeAspect="1"/>
            </p:cNvGraphicFramePr>
            <p:nvPr/>
          </p:nvGraphicFramePr>
          <p:xfrm>
            <a:off x="946" y="1676"/>
            <a:ext cx="118" cy="256"/>
          </p:xfrm>
          <a:graphic>
            <a:graphicData uri="http://schemas.openxmlformats.org/presentationml/2006/ole">
              <mc:AlternateContent xmlns:mc="http://schemas.openxmlformats.org/markup-compatibility/2006">
                <mc:Choice xmlns:v="urn:schemas-microsoft-com:vml" Requires="v">
                  <p:oleObj spid="_x0000_s49243" name="Visio" r:id="rId18" imgW="444190" imgH="965651" progId="">
                    <p:embed/>
                  </p:oleObj>
                </mc:Choice>
                <mc:Fallback>
                  <p:oleObj name="Visio" r:id="rId18" imgW="444190" imgH="965651" progId="">
                    <p:embed/>
                    <p:pic>
                      <p:nvPicPr>
                        <p:cNvPr id="142360" name="Object 13">
                          <a:extLst>
                            <a:ext uri="{FF2B5EF4-FFF2-40B4-BE49-F238E27FC236}">
                              <a16:creationId xmlns:a16="http://schemas.microsoft.com/office/drawing/2014/main" id="{D0DC054D-6147-4548-86B5-091916502C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 y="1676"/>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4">
              <a:extLst>
                <a:ext uri="{FF2B5EF4-FFF2-40B4-BE49-F238E27FC236}">
                  <a16:creationId xmlns:a16="http://schemas.microsoft.com/office/drawing/2014/main" id="{59FC40D8-0CB0-40BC-9587-27B58A56707C}"/>
                </a:ext>
              </a:extLst>
            </p:cNvPr>
            <p:cNvGraphicFramePr>
              <a:graphicFrameLocks noChangeAspect="1"/>
            </p:cNvGraphicFramePr>
            <p:nvPr/>
          </p:nvGraphicFramePr>
          <p:xfrm>
            <a:off x="1262" y="1676"/>
            <a:ext cx="118" cy="256"/>
          </p:xfrm>
          <a:graphic>
            <a:graphicData uri="http://schemas.openxmlformats.org/presentationml/2006/ole">
              <mc:AlternateContent xmlns:mc="http://schemas.openxmlformats.org/markup-compatibility/2006">
                <mc:Choice xmlns:v="urn:schemas-microsoft-com:vml" Requires="v">
                  <p:oleObj spid="_x0000_s49244" name="Visio" r:id="rId19" imgW="444190" imgH="965651" progId="">
                    <p:embed/>
                  </p:oleObj>
                </mc:Choice>
                <mc:Fallback>
                  <p:oleObj name="Visio" r:id="rId19" imgW="444190" imgH="965651" progId="">
                    <p:embed/>
                    <p:pic>
                      <p:nvPicPr>
                        <p:cNvPr id="142361" name="Object 14">
                          <a:extLst>
                            <a:ext uri="{FF2B5EF4-FFF2-40B4-BE49-F238E27FC236}">
                              <a16:creationId xmlns:a16="http://schemas.microsoft.com/office/drawing/2014/main" id="{4FBB407B-CC37-4757-A4DB-DCC389A993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2" y="1676"/>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23" name="Picture 20" descr="MPj04004370000[1]">
            <a:extLst>
              <a:ext uri="{FF2B5EF4-FFF2-40B4-BE49-F238E27FC236}">
                <a16:creationId xmlns:a16="http://schemas.microsoft.com/office/drawing/2014/main" id="{5EB69F3D-C193-4194-BA50-ECB9C74A26F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05400" y="2157412"/>
            <a:ext cx="1714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1">
            <a:extLst>
              <a:ext uri="{FF2B5EF4-FFF2-40B4-BE49-F238E27FC236}">
                <a16:creationId xmlns:a16="http://schemas.microsoft.com/office/drawing/2014/main" id="{84833962-7406-4B92-9C87-1EE54EEA26E2}"/>
              </a:ext>
            </a:extLst>
          </p:cNvPr>
          <p:cNvSpPr>
            <a:spLocks noChangeArrowheads="1"/>
          </p:cNvSpPr>
          <p:nvPr/>
        </p:nvSpPr>
        <p:spPr bwMode="auto">
          <a:xfrm>
            <a:off x="6858000" y="3910012"/>
            <a:ext cx="2438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5425" indent="-2254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How are my health care dollars being spent?</a:t>
            </a:r>
          </a:p>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How do I quantify risk?</a:t>
            </a:r>
          </a:p>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How effectively are my current health care solutions performing to improve care and reduce cost?</a:t>
            </a:r>
          </a:p>
        </p:txBody>
      </p:sp>
      <p:pic>
        <p:nvPicPr>
          <p:cNvPr id="25" name="Picture 22" descr="j0382630">
            <a:extLst>
              <a:ext uri="{FF2B5EF4-FFF2-40B4-BE49-F238E27FC236}">
                <a16:creationId xmlns:a16="http://schemas.microsoft.com/office/drawing/2014/main" id="{63893ED4-2855-4C24-843A-1DFB80E82D6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105400" y="3986212"/>
            <a:ext cx="16764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4">
            <a:extLst>
              <a:ext uri="{FF2B5EF4-FFF2-40B4-BE49-F238E27FC236}">
                <a16:creationId xmlns:a16="http://schemas.microsoft.com/office/drawing/2014/main" id="{2AE76920-99A2-4E2F-8096-9BCDD0CE806B}"/>
              </a:ext>
            </a:extLst>
          </p:cNvPr>
          <p:cNvSpPr>
            <a:spLocks noChangeArrowheads="1"/>
          </p:cNvSpPr>
          <p:nvPr/>
        </p:nvSpPr>
        <p:spPr bwMode="auto">
          <a:xfrm>
            <a:off x="2514600" y="4333875"/>
            <a:ext cx="2057400"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5425" indent="-2254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Who in my population is at risk because of the quality of care they </a:t>
            </a:r>
            <a:br>
              <a:rPr lang="en-US" altLang="en-US" sz="1400">
                <a:solidFill>
                  <a:schemeClr val="accent2"/>
                </a:solidFill>
              </a:rPr>
            </a:br>
            <a:r>
              <a:rPr lang="en-US" altLang="en-US" sz="1400">
                <a:solidFill>
                  <a:schemeClr val="accent2"/>
                </a:solidFill>
              </a:rPr>
              <a:t>are getting?</a:t>
            </a:r>
          </a:p>
          <a:p>
            <a:pPr eaLnBrk="1" hangingPunct="1">
              <a:spcBef>
                <a:spcPct val="20000"/>
              </a:spcBef>
              <a:buClr>
                <a:srgbClr val="FF8230"/>
              </a:buClr>
              <a:buSzPct val="125000"/>
              <a:buFont typeface="Wingdings" panose="05000000000000000000" pitchFamily="2" charset="2"/>
              <a:buNone/>
            </a:pPr>
            <a:endParaRPr lang="en-US" altLang="en-US">
              <a:solidFill>
                <a:schemeClr val="accent2"/>
              </a:solidFill>
            </a:endParaRPr>
          </a:p>
        </p:txBody>
      </p:sp>
      <p:sp>
        <p:nvSpPr>
          <p:cNvPr id="27" name="Text Box 25">
            <a:extLst>
              <a:ext uri="{FF2B5EF4-FFF2-40B4-BE49-F238E27FC236}">
                <a16:creationId xmlns:a16="http://schemas.microsoft.com/office/drawing/2014/main" id="{81DB9BD0-0021-45D0-9544-89D66C91C137}"/>
              </a:ext>
            </a:extLst>
          </p:cNvPr>
          <p:cNvSpPr txBox="1">
            <a:spLocks noChangeArrowheads="1"/>
          </p:cNvSpPr>
          <p:nvPr/>
        </p:nvSpPr>
        <p:spPr bwMode="auto">
          <a:xfrm>
            <a:off x="457200" y="3148012"/>
            <a:ext cx="2286000" cy="2890838"/>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lnSpc>
                <a:spcPct val="55000"/>
              </a:lnSpc>
              <a:spcBef>
                <a:spcPct val="50000"/>
              </a:spcBef>
            </a:pPr>
            <a:endParaRPr lang="en-US" altLang="en-US" b="1">
              <a:solidFill>
                <a:schemeClr val="accent2"/>
              </a:solidFill>
            </a:endParaRPr>
          </a:p>
          <a:p>
            <a:pPr algn="ctr" eaLnBrk="1" hangingPunct="1">
              <a:lnSpc>
                <a:spcPct val="55000"/>
              </a:lnSpc>
              <a:spcBef>
                <a:spcPct val="50000"/>
              </a:spcBef>
            </a:pPr>
            <a:r>
              <a:rPr lang="en-US" altLang="en-US" sz="15600" b="1">
                <a:solidFill>
                  <a:schemeClr val="accent2"/>
                </a:solidFill>
              </a:rPr>
              <a:t>Q</a:t>
            </a:r>
          </a:p>
        </p:txBody>
      </p:sp>
    </p:spTree>
    <p:extLst>
      <p:ext uri="{BB962C8B-B14F-4D97-AF65-F5344CB8AC3E}">
        <p14:creationId xmlns:p14="http://schemas.microsoft.com/office/powerpoint/2010/main" val="263545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up)">
                                      <p:cBhvr>
                                        <p:cTn id="10" dur="500"/>
                                        <p:tgtEl>
                                          <p:spTgt spid="6">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up)">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wipe(up)">
                                      <p:cBhvr>
                                        <p:cTn id="21" dur="500"/>
                                        <p:tgtEl>
                                          <p:spTgt spid="7">
                                            <p:txEl>
                                              <p:pRg st="0" end="0"/>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up)">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up)">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2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1BC79C-73F0-4540-BB32-9F7905B95615}"/>
              </a:ext>
            </a:extLst>
          </p:cNvPr>
          <p:cNvSpPr>
            <a:spLocks noGrp="1"/>
          </p:cNvSpPr>
          <p:nvPr>
            <p:ph type="sldNum" sz="quarter" idx="12"/>
          </p:nvPr>
        </p:nvSpPr>
        <p:spPr/>
        <p:txBody>
          <a:bodyPr/>
          <a:lstStyle/>
          <a:p>
            <a:fld id="{8BC64C03-9EC0-4B7E-8FE4-24DBF62E63E5}" type="slidenum">
              <a:rPr lang="en-US" smtClean="0"/>
              <a:t>73</a:t>
            </a:fld>
            <a:endParaRPr lang="en-US"/>
          </a:p>
        </p:txBody>
      </p:sp>
      <p:sp>
        <p:nvSpPr>
          <p:cNvPr id="4" name="Title 3">
            <a:extLst>
              <a:ext uri="{FF2B5EF4-FFF2-40B4-BE49-F238E27FC236}">
                <a16:creationId xmlns:a16="http://schemas.microsoft.com/office/drawing/2014/main" id="{3B341358-80A1-4853-8E24-74AB5B442D16}"/>
              </a:ext>
            </a:extLst>
          </p:cNvPr>
          <p:cNvSpPr>
            <a:spLocks noGrp="1"/>
          </p:cNvSpPr>
          <p:nvPr>
            <p:ph type="title"/>
          </p:nvPr>
        </p:nvSpPr>
        <p:spPr/>
        <p:txBody>
          <a:bodyPr/>
          <a:lstStyle/>
          <a:p>
            <a:r>
              <a:rPr lang="en-US" dirty="0"/>
              <a:t>Products and Services Positioning</a:t>
            </a:r>
          </a:p>
        </p:txBody>
      </p:sp>
      <p:sp>
        <p:nvSpPr>
          <p:cNvPr id="5" name="Rectangle 107">
            <a:extLst>
              <a:ext uri="{FF2B5EF4-FFF2-40B4-BE49-F238E27FC236}">
                <a16:creationId xmlns:a16="http://schemas.microsoft.com/office/drawing/2014/main" id="{CFFDFFD2-20FC-4424-8B74-84F44A19C630}"/>
              </a:ext>
            </a:extLst>
          </p:cNvPr>
          <p:cNvSpPr txBox="1">
            <a:spLocks noChangeArrowheads="1"/>
          </p:cNvSpPr>
          <p:nvPr/>
        </p:nvSpPr>
        <p:spPr bwMode="auto">
          <a:xfrm>
            <a:off x="990599" y="1179320"/>
            <a:ext cx="9708735" cy="519584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buFont typeface="Wingdings" panose="05000000000000000000" pitchFamily="2" charset="2"/>
              <a:buNone/>
            </a:pPr>
            <a:r>
              <a:rPr lang="en-US" altLang="en-US" sz="1200" dirty="0"/>
              <a:t>How Customers use Cotiviti solutions?</a:t>
            </a:r>
          </a:p>
        </p:txBody>
      </p:sp>
      <p:sp>
        <p:nvSpPr>
          <p:cNvPr id="6" name="AutoShape 3">
            <a:extLst>
              <a:ext uri="{FF2B5EF4-FFF2-40B4-BE49-F238E27FC236}">
                <a16:creationId xmlns:a16="http://schemas.microsoft.com/office/drawing/2014/main" id="{3E20694C-2B12-478C-87D0-33F0AEA15A51}"/>
              </a:ext>
            </a:extLst>
          </p:cNvPr>
          <p:cNvSpPr>
            <a:spLocks noChangeArrowheads="1"/>
          </p:cNvSpPr>
          <p:nvPr/>
        </p:nvSpPr>
        <p:spPr bwMode="auto">
          <a:xfrm>
            <a:off x="1522413" y="1768482"/>
            <a:ext cx="2130882" cy="887809"/>
          </a:xfrm>
          <a:prstGeom prst="homePlate">
            <a:avLst>
              <a:gd name="adj" fmla="val 52127"/>
            </a:avLst>
          </a:prstGeom>
          <a:gradFill rotWithShape="1">
            <a:gsLst>
              <a:gs pos="0">
                <a:srgbClr val="00386A">
                  <a:alpha val="85999"/>
                </a:srgbClr>
              </a:gs>
              <a:gs pos="100000">
                <a:srgbClr val="336699">
                  <a:alpha val="85001"/>
                </a:srgbClr>
              </a:gs>
            </a:gsLst>
            <a:lin ang="0" scaled="1"/>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AutoShape 4">
            <a:extLst>
              <a:ext uri="{FF2B5EF4-FFF2-40B4-BE49-F238E27FC236}">
                <a16:creationId xmlns:a16="http://schemas.microsoft.com/office/drawing/2014/main" id="{3DDB5B0B-8B7B-4976-BF76-C7DEFC80D7AD}"/>
              </a:ext>
            </a:extLst>
          </p:cNvPr>
          <p:cNvSpPr>
            <a:spLocks noChangeArrowheads="1"/>
          </p:cNvSpPr>
          <p:nvPr/>
        </p:nvSpPr>
        <p:spPr bwMode="auto">
          <a:xfrm>
            <a:off x="1523999" y="2873382"/>
            <a:ext cx="2129109" cy="887809"/>
          </a:xfrm>
          <a:prstGeom prst="homePlate">
            <a:avLst>
              <a:gd name="adj" fmla="val 52083"/>
            </a:avLst>
          </a:prstGeom>
          <a:solidFill>
            <a:srgbClr val="DAE5D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AutoShape 5">
            <a:extLst>
              <a:ext uri="{FF2B5EF4-FFF2-40B4-BE49-F238E27FC236}">
                <a16:creationId xmlns:a16="http://schemas.microsoft.com/office/drawing/2014/main" id="{CA46FF60-FD2F-416E-8071-216391156820}"/>
              </a:ext>
            </a:extLst>
          </p:cNvPr>
          <p:cNvSpPr>
            <a:spLocks noChangeArrowheads="1"/>
          </p:cNvSpPr>
          <p:nvPr/>
        </p:nvSpPr>
        <p:spPr bwMode="auto">
          <a:xfrm>
            <a:off x="1523999" y="3949707"/>
            <a:ext cx="2129109" cy="887809"/>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 name="Rectangle 6">
            <a:extLst>
              <a:ext uri="{FF2B5EF4-FFF2-40B4-BE49-F238E27FC236}">
                <a16:creationId xmlns:a16="http://schemas.microsoft.com/office/drawing/2014/main" id="{9E0608B7-4E6E-4161-B5F1-D9517178BA80}"/>
              </a:ext>
            </a:extLst>
          </p:cNvPr>
          <p:cNvSpPr>
            <a:spLocks noChangeArrowheads="1"/>
          </p:cNvSpPr>
          <p:nvPr/>
        </p:nvSpPr>
        <p:spPr bwMode="auto">
          <a:xfrm>
            <a:off x="1609725" y="1912938"/>
            <a:ext cx="1836357" cy="36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Clinical Users</a:t>
            </a:r>
          </a:p>
        </p:txBody>
      </p:sp>
      <p:sp>
        <p:nvSpPr>
          <p:cNvPr id="10" name="Rectangle 7">
            <a:extLst>
              <a:ext uri="{FF2B5EF4-FFF2-40B4-BE49-F238E27FC236}">
                <a16:creationId xmlns:a16="http://schemas.microsoft.com/office/drawing/2014/main" id="{7331702B-C735-48A4-828D-82540252F8DF}"/>
              </a:ext>
            </a:extLst>
          </p:cNvPr>
          <p:cNvSpPr>
            <a:spLocks noChangeArrowheads="1"/>
          </p:cNvSpPr>
          <p:nvPr/>
        </p:nvSpPr>
        <p:spPr bwMode="auto">
          <a:xfrm>
            <a:off x="1603375" y="3048000"/>
            <a:ext cx="1941037" cy="36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Financial Users</a:t>
            </a:r>
          </a:p>
        </p:txBody>
      </p:sp>
      <p:sp>
        <p:nvSpPr>
          <p:cNvPr id="11" name="Rectangle 8">
            <a:extLst>
              <a:ext uri="{FF2B5EF4-FFF2-40B4-BE49-F238E27FC236}">
                <a16:creationId xmlns:a16="http://schemas.microsoft.com/office/drawing/2014/main" id="{9E94A6AB-87EC-4792-8F80-48DD75B1A1A1}"/>
              </a:ext>
            </a:extLst>
          </p:cNvPr>
          <p:cNvSpPr>
            <a:spLocks noChangeArrowheads="1"/>
          </p:cNvSpPr>
          <p:nvPr/>
        </p:nvSpPr>
        <p:spPr bwMode="auto">
          <a:xfrm>
            <a:off x="1589088" y="4105275"/>
            <a:ext cx="1917971" cy="36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Strategic Users</a:t>
            </a:r>
          </a:p>
        </p:txBody>
      </p:sp>
      <p:sp>
        <p:nvSpPr>
          <p:cNvPr id="12" name="AutoShape 9">
            <a:extLst>
              <a:ext uri="{FF2B5EF4-FFF2-40B4-BE49-F238E27FC236}">
                <a16:creationId xmlns:a16="http://schemas.microsoft.com/office/drawing/2014/main" id="{968B8768-6D63-4C75-BE2D-44265487AF61}"/>
              </a:ext>
            </a:extLst>
          </p:cNvPr>
          <p:cNvSpPr>
            <a:spLocks noChangeArrowheads="1"/>
          </p:cNvSpPr>
          <p:nvPr/>
        </p:nvSpPr>
        <p:spPr bwMode="auto">
          <a:xfrm>
            <a:off x="1522412" y="5045082"/>
            <a:ext cx="2129109" cy="887809"/>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 name="Rectangle 10">
            <a:extLst>
              <a:ext uri="{FF2B5EF4-FFF2-40B4-BE49-F238E27FC236}">
                <a16:creationId xmlns:a16="http://schemas.microsoft.com/office/drawing/2014/main" id="{23C65172-2D9A-4F3D-B9AA-359F82DBF79D}"/>
              </a:ext>
            </a:extLst>
          </p:cNvPr>
          <p:cNvSpPr>
            <a:spLocks noChangeArrowheads="1"/>
          </p:cNvSpPr>
          <p:nvPr/>
        </p:nvSpPr>
        <p:spPr bwMode="auto">
          <a:xfrm>
            <a:off x="1587500" y="5202238"/>
            <a:ext cx="1736998" cy="36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Consumers</a:t>
            </a:r>
          </a:p>
        </p:txBody>
      </p:sp>
      <p:sp>
        <p:nvSpPr>
          <p:cNvPr id="14" name="Rectangle 11">
            <a:extLst>
              <a:ext uri="{FF2B5EF4-FFF2-40B4-BE49-F238E27FC236}">
                <a16:creationId xmlns:a16="http://schemas.microsoft.com/office/drawing/2014/main" id="{EA5F0A37-3A10-49ED-94F5-CF97A9D7F065}"/>
              </a:ext>
            </a:extLst>
          </p:cNvPr>
          <p:cNvSpPr>
            <a:spLocks noChangeArrowheads="1"/>
          </p:cNvSpPr>
          <p:nvPr/>
        </p:nvSpPr>
        <p:spPr bwMode="auto">
          <a:xfrm>
            <a:off x="4114800" y="1593849"/>
            <a:ext cx="6472490"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rgbClr val="336699"/>
                </a:solidFill>
              </a:rPr>
              <a:t>Analyze, stratify and group Consumers by risk &amp; disease type</a:t>
            </a:r>
          </a:p>
          <a:p>
            <a:pPr eaLnBrk="1" hangingPunct="1">
              <a:spcBef>
                <a:spcPct val="20000"/>
              </a:spcBef>
            </a:pPr>
            <a:endParaRPr lang="en-US" altLang="en-US" sz="1400">
              <a:solidFill>
                <a:srgbClr val="336699"/>
              </a:solidFill>
            </a:endParaRPr>
          </a:p>
        </p:txBody>
      </p:sp>
      <p:grpSp>
        <p:nvGrpSpPr>
          <p:cNvPr id="15" name="Group 12">
            <a:extLst>
              <a:ext uri="{FF2B5EF4-FFF2-40B4-BE49-F238E27FC236}">
                <a16:creationId xmlns:a16="http://schemas.microsoft.com/office/drawing/2014/main" id="{23E753DD-A05F-4DE2-9B64-8C95CE5FE492}"/>
              </a:ext>
            </a:extLst>
          </p:cNvPr>
          <p:cNvGrpSpPr>
            <a:grpSpLocks/>
          </p:cNvGrpSpPr>
          <p:nvPr/>
        </p:nvGrpSpPr>
        <p:grpSpPr bwMode="auto">
          <a:xfrm>
            <a:off x="7273925" y="2206444"/>
            <a:ext cx="1919746" cy="742924"/>
            <a:chOff x="3744" y="816"/>
            <a:chExt cx="1296" cy="672"/>
          </a:xfrm>
        </p:grpSpPr>
        <p:grpSp>
          <p:nvGrpSpPr>
            <p:cNvPr id="16" name="Group 13">
              <a:extLst>
                <a:ext uri="{FF2B5EF4-FFF2-40B4-BE49-F238E27FC236}">
                  <a16:creationId xmlns:a16="http://schemas.microsoft.com/office/drawing/2014/main" id="{BBF4624B-8375-4FED-B8F4-2527EA451B4C}"/>
                </a:ext>
              </a:extLst>
            </p:cNvPr>
            <p:cNvGrpSpPr>
              <a:grpSpLocks/>
            </p:cNvGrpSpPr>
            <p:nvPr/>
          </p:nvGrpSpPr>
          <p:grpSpPr bwMode="auto">
            <a:xfrm>
              <a:off x="3744" y="816"/>
              <a:ext cx="528" cy="480"/>
              <a:chOff x="768" y="3168"/>
              <a:chExt cx="528" cy="480"/>
            </a:xfrm>
          </p:grpSpPr>
          <p:sp>
            <p:nvSpPr>
              <p:cNvPr id="42" name="AutoShape 14">
                <a:extLst>
                  <a:ext uri="{FF2B5EF4-FFF2-40B4-BE49-F238E27FC236}">
                    <a16:creationId xmlns:a16="http://schemas.microsoft.com/office/drawing/2014/main" id="{F66E4190-7E16-4966-9C85-08A93C7A1A27}"/>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43" name="Object 15">
                <a:extLst>
                  <a:ext uri="{FF2B5EF4-FFF2-40B4-BE49-F238E27FC236}">
                    <a16:creationId xmlns:a16="http://schemas.microsoft.com/office/drawing/2014/main" id="{C1C73DBF-A3CB-4949-9894-17AB0F4213AF}"/>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0532" name="Visio" r:id="rId3" imgW="501433" imgH="1199781" progId="">
                      <p:embed/>
                    </p:oleObj>
                  </mc:Choice>
                  <mc:Fallback>
                    <p:oleObj name="Visio" r:id="rId3" imgW="501433" imgH="1199781" progId="">
                      <p:embed/>
                      <p:pic>
                        <p:nvPicPr>
                          <p:cNvPr id="144489" name="Object 15">
                            <a:extLst>
                              <a:ext uri="{FF2B5EF4-FFF2-40B4-BE49-F238E27FC236}">
                                <a16:creationId xmlns:a16="http://schemas.microsoft.com/office/drawing/2014/main" id="{EF710680-5D4E-40A6-98AE-AC6DC5727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Object 16">
                <a:extLst>
                  <a:ext uri="{FF2B5EF4-FFF2-40B4-BE49-F238E27FC236}">
                    <a16:creationId xmlns:a16="http://schemas.microsoft.com/office/drawing/2014/main" id="{6EF45701-9A5B-43A8-A034-2D81A6D30372}"/>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0533" name="Visio" r:id="rId5" imgW="501433" imgH="1199781" progId="">
                      <p:embed/>
                    </p:oleObj>
                  </mc:Choice>
                  <mc:Fallback>
                    <p:oleObj name="Visio" r:id="rId5" imgW="501433" imgH="1199781" progId="">
                      <p:embed/>
                      <p:pic>
                        <p:nvPicPr>
                          <p:cNvPr id="144490" name="Object 16">
                            <a:extLst>
                              <a:ext uri="{FF2B5EF4-FFF2-40B4-BE49-F238E27FC236}">
                                <a16:creationId xmlns:a16="http://schemas.microsoft.com/office/drawing/2014/main" id="{3E6515DE-C080-4619-BA56-E57501A9F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17">
                <a:extLst>
                  <a:ext uri="{FF2B5EF4-FFF2-40B4-BE49-F238E27FC236}">
                    <a16:creationId xmlns:a16="http://schemas.microsoft.com/office/drawing/2014/main" id="{B7463BE9-728F-45AD-90C5-3993C0B24FFA}"/>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0534" name="Visio" r:id="rId6" imgW="501433" imgH="1199781" progId="">
                      <p:embed/>
                    </p:oleObj>
                  </mc:Choice>
                  <mc:Fallback>
                    <p:oleObj name="Visio" r:id="rId6" imgW="501433" imgH="1199781" progId="">
                      <p:embed/>
                      <p:pic>
                        <p:nvPicPr>
                          <p:cNvPr id="144491" name="Object 17">
                            <a:extLst>
                              <a:ext uri="{FF2B5EF4-FFF2-40B4-BE49-F238E27FC236}">
                                <a16:creationId xmlns:a16="http://schemas.microsoft.com/office/drawing/2014/main" id="{86F12BA5-44D7-44ED-B3E4-818D2F2BC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 name="Group 18">
              <a:extLst>
                <a:ext uri="{FF2B5EF4-FFF2-40B4-BE49-F238E27FC236}">
                  <a16:creationId xmlns:a16="http://schemas.microsoft.com/office/drawing/2014/main" id="{EC37F297-B054-489E-8F73-67EB3ACF6C96}"/>
                </a:ext>
              </a:extLst>
            </p:cNvPr>
            <p:cNvGrpSpPr>
              <a:grpSpLocks/>
            </p:cNvGrpSpPr>
            <p:nvPr/>
          </p:nvGrpSpPr>
          <p:grpSpPr bwMode="auto">
            <a:xfrm>
              <a:off x="3840" y="912"/>
              <a:ext cx="528" cy="480"/>
              <a:chOff x="768" y="3168"/>
              <a:chExt cx="528" cy="480"/>
            </a:xfrm>
          </p:grpSpPr>
          <p:sp>
            <p:nvSpPr>
              <p:cNvPr id="38" name="AutoShape 19">
                <a:extLst>
                  <a:ext uri="{FF2B5EF4-FFF2-40B4-BE49-F238E27FC236}">
                    <a16:creationId xmlns:a16="http://schemas.microsoft.com/office/drawing/2014/main" id="{C0C8EC61-715E-4098-A453-976D75A635C3}"/>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9" name="Object 20">
                <a:extLst>
                  <a:ext uri="{FF2B5EF4-FFF2-40B4-BE49-F238E27FC236}">
                    <a16:creationId xmlns:a16="http://schemas.microsoft.com/office/drawing/2014/main" id="{58C2D3AB-6AD5-4692-B74B-83F2A75175CA}"/>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0535" name="Visio" r:id="rId7" imgW="501433" imgH="1199781" progId="">
                      <p:embed/>
                    </p:oleObj>
                  </mc:Choice>
                  <mc:Fallback>
                    <p:oleObj name="Visio" r:id="rId7" imgW="501433" imgH="1199781" progId="">
                      <p:embed/>
                      <p:pic>
                        <p:nvPicPr>
                          <p:cNvPr id="144485" name="Object 20">
                            <a:extLst>
                              <a:ext uri="{FF2B5EF4-FFF2-40B4-BE49-F238E27FC236}">
                                <a16:creationId xmlns:a16="http://schemas.microsoft.com/office/drawing/2014/main" id="{6A424806-70EA-4E78-94F2-E8F715FB2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21">
                <a:extLst>
                  <a:ext uri="{FF2B5EF4-FFF2-40B4-BE49-F238E27FC236}">
                    <a16:creationId xmlns:a16="http://schemas.microsoft.com/office/drawing/2014/main" id="{1887B048-8E60-41DE-B5F1-C35A3E2381AC}"/>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0536" name="Visio" r:id="rId8" imgW="501433" imgH="1199781" progId="">
                      <p:embed/>
                    </p:oleObj>
                  </mc:Choice>
                  <mc:Fallback>
                    <p:oleObj name="Visio" r:id="rId8" imgW="501433" imgH="1199781" progId="">
                      <p:embed/>
                      <p:pic>
                        <p:nvPicPr>
                          <p:cNvPr id="144486" name="Object 21">
                            <a:extLst>
                              <a:ext uri="{FF2B5EF4-FFF2-40B4-BE49-F238E27FC236}">
                                <a16:creationId xmlns:a16="http://schemas.microsoft.com/office/drawing/2014/main" id="{F7E12171-1C0D-4C41-AD21-025B9EE4D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22">
                <a:extLst>
                  <a:ext uri="{FF2B5EF4-FFF2-40B4-BE49-F238E27FC236}">
                    <a16:creationId xmlns:a16="http://schemas.microsoft.com/office/drawing/2014/main" id="{54CEFBF6-F537-4820-9E94-0DF5897FC7EF}"/>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0537" name="Visio" r:id="rId9" imgW="501433" imgH="1199781" progId="">
                      <p:embed/>
                    </p:oleObj>
                  </mc:Choice>
                  <mc:Fallback>
                    <p:oleObj name="Visio" r:id="rId9" imgW="501433" imgH="1199781" progId="">
                      <p:embed/>
                      <p:pic>
                        <p:nvPicPr>
                          <p:cNvPr id="144487" name="Object 22">
                            <a:extLst>
                              <a:ext uri="{FF2B5EF4-FFF2-40B4-BE49-F238E27FC236}">
                                <a16:creationId xmlns:a16="http://schemas.microsoft.com/office/drawing/2014/main" id="{8B2033BF-CD99-4C97-8095-8EBACD6F2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 name="Group 23">
              <a:extLst>
                <a:ext uri="{FF2B5EF4-FFF2-40B4-BE49-F238E27FC236}">
                  <a16:creationId xmlns:a16="http://schemas.microsoft.com/office/drawing/2014/main" id="{1D5C230B-B038-4D42-9982-93BBFBC9A69A}"/>
                </a:ext>
              </a:extLst>
            </p:cNvPr>
            <p:cNvGrpSpPr>
              <a:grpSpLocks/>
            </p:cNvGrpSpPr>
            <p:nvPr/>
          </p:nvGrpSpPr>
          <p:grpSpPr bwMode="auto">
            <a:xfrm>
              <a:off x="4320" y="816"/>
              <a:ext cx="528" cy="480"/>
              <a:chOff x="768" y="3168"/>
              <a:chExt cx="528" cy="480"/>
            </a:xfrm>
          </p:grpSpPr>
          <p:sp>
            <p:nvSpPr>
              <p:cNvPr id="34" name="AutoShape 24">
                <a:extLst>
                  <a:ext uri="{FF2B5EF4-FFF2-40B4-BE49-F238E27FC236}">
                    <a16:creationId xmlns:a16="http://schemas.microsoft.com/office/drawing/2014/main" id="{8C9872E1-E087-420F-92D7-71958EAB1286}"/>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5" name="Object 25">
                <a:extLst>
                  <a:ext uri="{FF2B5EF4-FFF2-40B4-BE49-F238E27FC236}">
                    <a16:creationId xmlns:a16="http://schemas.microsoft.com/office/drawing/2014/main" id="{40823815-AFDF-4F6E-913F-3032FCA905F3}"/>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0538" name="Visio" r:id="rId10" imgW="501433" imgH="1199781" progId="">
                      <p:embed/>
                    </p:oleObj>
                  </mc:Choice>
                  <mc:Fallback>
                    <p:oleObj name="Visio" r:id="rId10" imgW="501433" imgH="1199781" progId="">
                      <p:embed/>
                      <p:pic>
                        <p:nvPicPr>
                          <p:cNvPr id="144481" name="Object 25">
                            <a:extLst>
                              <a:ext uri="{FF2B5EF4-FFF2-40B4-BE49-F238E27FC236}">
                                <a16:creationId xmlns:a16="http://schemas.microsoft.com/office/drawing/2014/main" id="{9F436383-18D9-4442-854B-5B9F57543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26">
                <a:extLst>
                  <a:ext uri="{FF2B5EF4-FFF2-40B4-BE49-F238E27FC236}">
                    <a16:creationId xmlns:a16="http://schemas.microsoft.com/office/drawing/2014/main" id="{10EC7D5E-AB49-46AE-9D22-CF5B71508606}"/>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0539" name="Visio" r:id="rId11" imgW="501433" imgH="1199781" progId="">
                      <p:embed/>
                    </p:oleObj>
                  </mc:Choice>
                  <mc:Fallback>
                    <p:oleObj name="Visio" r:id="rId11" imgW="501433" imgH="1199781" progId="">
                      <p:embed/>
                      <p:pic>
                        <p:nvPicPr>
                          <p:cNvPr id="144482" name="Object 26">
                            <a:extLst>
                              <a:ext uri="{FF2B5EF4-FFF2-40B4-BE49-F238E27FC236}">
                                <a16:creationId xmlns:a16="http://schemas.microsoft.com/office/drawing/2014/main" id="{9CC90770-DBA5-4B1A-A8AE-1C09F24A5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27">
                <a:extLst>
                  <a:ext uri="{FF2B5EF4-FFF2-40B4-BE49-F238E27FC236}">
                    <a16:creationId xmlns:a16="http://schemas.microsoft.com/office/drawing/2014/main" id="{67E7EBAA-1D60-4912-97E8-EE6800EF00D9}"/>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0540" name="Visio" r:id="rId12" imgW="501433" imgH="1199781" progId="">
                      <p:embed/>
                    </p:oleObj>
                  </mc:Choice>
                  <mc:Fallback>
                    <p:oleObj name="Visio" r:id="rId12" imgW="501433" imgH="1199781" progId="">
                      <p:embed/>
                      <p:pic>
                        <p:nvPicPr>
                          <p:cNvPr id="144483" name="Object 27">
                            <a:extLst>
                              <a:ext uri="{FF2B5EF4-FFF2-40B4-BE49-F238E27FC236}">
                                <a16:creationId xmlns:a16="http://schemas.microsoft.com/office/drawing/2014/main" id="{C0CF8D24-3951-4D9F-91DC-67C29829D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9" name="Group 28">
              <a:extLst>
                <a:ext uri="{FF2B5EF4-FFF2-40B4-BE49-F238E27FC236}">
                  <a16:creationId xmlns:a16="http://schemas.microsoft.com/office/drawing/2014/main" id="{49E95056-4BB4-4DA2-A4DF-1C72CD689D8F}"/>
                </a:ext>
              </a:extLst>
            </p:cNvPr>
            <p:cNvGrpSpPr>
              <a:grpSpLocks/>
            </p:cNvGrpSpPr>
            <p:nvPr/>
          </p:nvGrpSpPr>
          <p:grpSpPr bwMode="auto">
            <a:xfrm>
              <a:off x="4416" y="912"/>
              <a:ext cx="528" cy="480"/>
              <a:chOff x="768" y="3168"/>
              <a:chExt cx="528" cy="480"/>
            </a:xfrm>
          </p:grpSpPr>
          <p:sp>
            <p:nvSpPr>
              <p:cNvPr id="30" name="AutoShape 29">
                <a:extLst>
                  <a:ext uri="{FF2B5EF4-FFF2-40B4-BE49-F238E27FC236}">
                    <a16:creationId xmlns:a16="http://schemas.microsoft.com/office/drawing/2014/main" id="{86CDD5AA-51B7-4BD9-B913-4B054CADC911}"/>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1" name="Object 30">
                <a:extLst>
                  <a:ext uri="{FF2B5EF4-FFF2-40B4-BE49-F238E27FC236}">
                    <a16:creationId xmlns:a16="http://schemas.microsoft.com/office/drawing/2014/main" id="{1D3756CB-6810-48C0-9DB0-9221591EC26E}"/>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0541" name="Visio" r:id="rId13" imgW="501433" imgH="1199781" progId="">
                      <p:embed/>
                    </p:oleObj>
                  </mc:Choice>
                  <mc:Fallback>
                    <p:oleObj name="Visio" r:id="rId13" imgW="501433" imgH="1199781" progId="">
                      <p:embed/>
                      <p:pic>
                        <p:nvPicPr>
                          <p:cNvPr id="144477" name="Object 30">
                            <a:extLst>
                              <a:ext uri="{FF2B5EF4-FFF2-40B4-BE49-F238E27FC236}">
                                <a16:creationId xmlns:a16="http://schemas.microsoft.com/office/drawing/2014/main" id="{FC7158C3-4556-44A5-8592-55C974D76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31">
                <a:extLst>
                  <a:ext uri="{FF2B5EF4-FFF2-40B4-BE49-F238E27FC236}">
                    <a16:creationId xmlns:a16="http://schemas.microsoft.com/office/drawing/2014/main" id="{4D41C800-C212-4657-89BC-1F9BDFA1654B}"/>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0542" name="Visio" r:id="rId14" imgW="501433" imgH="1199781" progId="">
                      <p:embed/>
                    </p:oleObj>
                  </mc:Choice>
                  <mc:Fallback>
                    <p:oleObj name="Visio" r:id="rId14" imgW="501433" imgH="1199781" progId="">
                      <p:embed/>
                      <p:pic>
                        <p:nvPicPr>
                          <p:cNvPr id="144478" name="Object 31">
                            <a:extLst>
                              <a:ext uri="{FF2B5EF4-FFF2-40B4-BE49-F238E27FC236}">
                                <a16:creationId xmlns:a16="http://schemas.microsoft.com/office/drawing/2014/main" id="{0EB42EBF-38A3-49D9-8E26-FD595074C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2">
                <a:extLst>
                  <a:ext uri="{FF2B5EF4-FFF2-40B4-BE49-F238E27FC236}">
                    <a16:creationId xmlns:a16="http://schemas.microsoft.com/office/drawing/2014/main" id="{3A067B68-912A-4AD6-A800-E352D0FB658D}"/>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0543" name="Visio" r:id="rId15" imgW="501433" imgH="1199781" progId="">
                      <p:embed/>
                    </p:oleObj>
                  </mc:Choice>
                  <mc:Fallback>
                    <p:oleObj name="Visio" r:id="rId15" imgW="501433" imgH="1199781" progId="">
                      <p:embed/>
                      <p:pic>
                        <p:nvPicPr>
                          <p:cNvPr id="144479" name="Object 32">
                            <a:extLst>
                              <a:ext uri="{FF2B5EF4-FFF2-40B4-BE49-F238E27FC236}">
                                <a16:creationId xmlns:a16="http://schemas.microsoft.com/office/drawing/2014/main" id="{4A8A0ABA-A9BC-458A-BC80-C1A96687E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 name="Group 33">
              <a:extLst>
                <a:ext uri="{FF2B5EF4-FFF2-40B4-BE49-F238E27FC236}">
                  <a16:creationId xmlns:a16="http://schemas.microsoft.com/office/drawing/2014/main" id="{AD19ADAC-8F20-4AAD-8189-AD7168C2A446}"/>
                </a:ext>
              </a:extLst>
            </p:cNvPr>
            <p:cNvGrpSpPr>
              <a:grpSpLocks/>
            </p:cNvGrpSpPr>
            <p:nvPr/>
          </p:nvGrpSpPr>
          <p:grpSpPr bwMode="auto">
            <a:xfrm>
              <a:off x="4512" y="1008"/>
              <a:ext cx="528" cy="480"/>
              <a:chOff x="768" y="3168"/>
              <a:chExt cx="528" cy="480"/>
            </a:xfrm>
          </p:grpSpPr>
          <p:sp>
            <p:nvSpPr>
              <p:cNvPr id="26" name="AutoShape 34">
                <a:extLst>
                  <a:ext uri="{FF2B5EF4-FFF2-40B4-BE49-F238E27FC236}">
                    <a16:creationId xmlns:a16="http://schemas.microsoft.com/office/drawing/2014/main" id="{FB43821A-7B23-4A22-A4D6-4DA11F080793}"/>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27" name="Object 35">
                <a:extLst>
                  <a:ext uri="{FF2B5EF4-FFF2-40B4-BE49-F238E27FC236}">
                    <a16:creationId xmlns:a16="http://schemas.microsoft.com/office/drawing/2014/main" id="{FEC75F63-B32B-4348-9AB6-64147344E180}"/>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0544" name="Visio" r:id="rId16" imgW="501433" imgH="1199781" progId="">
                      <p:embed/>
                    </p:oleObj>
                  </mc:Choice>
                  <mc:Fallback>
                    <p:oleObj name="Visio" r:id="rId16" imgW="501433" imgH="1199781" progId="">
                      <p:embed/>
                      <p:pic>
                        <p:nvPicPr>
                          <p:cNvPr id="144473" name="Object 35">
                            <a:extLst>
                              <a:ext uri="{FF2B5EF4-FFF2-40B4-BE49-F238E27FC236}">
                                <a16:creationId xmlns:a16="http://schemas.microsoft.com/office/drawing/2014/main" id="{4D75BEA8-E49C-419F-AF58-D05A8CDF9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36">
                <a:extLst>
                  <a:ext uri="{FF2B5EF4-FFF2-40B4-BE49-F238E27FC236}">
                    <a16:creationId xmlns:a16="http://schemas.microsoft.com/office/drawing/2014/main" id="{F18ADB16-A3BC-4630-A2A0-8FF4BC36C242}"/>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0545" name="Visio" r:id="rId17" imgW="501433" imgH="1199781" progId="">
                      <p:embed/>
                    </p:oleObj>
                  </mc:Choice>
                  <mc:Fallback>
                    <p:oleObj name="Visio" r:id="rId17" imgW="501433" imgH="1199781" progId="">
                      <p:embed/>
                      <p:pic>
                        <p:nvPicPr>
                          <p:cNvPr id="144474" name="Object 36">
                            <a:extLst>
                              <a:ext uri="{FF2B5EF4-FFF2-40B4-BE49-F238E27FC236}">
                                <a16:creationId xmlns:a16="http://schemas.microsoft.com/office/drawing/2014/main" id="{3325DC2C-0CF4-42DE-B4CE-D5A17692C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7">
                <a:extLst>
                  <a:ext uri="{FF2B5EF4-FFF2-40B4-BE49-F238E27FC236}">
                    <a16:creationId xmlns:a16="http://schemas.microsoft.com/office/drawing/2014/main" id="{34FF5F5B-C96A-40A4-954E-60B1C0A67CB8}"/>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0546" name="Visio" r:id="rId18" imgW="501433" imgH="1199781" progId="">
                      <p:embed/>
                    </p:oleObj>
                  </mc:Choice>
                  <mc:Fallback>
                    <p:oleObj name="Visio" r:id="rId18" imgW="501433" imgH="1199781" progId="">
                      <p:embed/>
                      <p:pic>
                        <p:nvPicPr>
                          <p:cNvPr id="144475" name="Object 37">
                            <a:extLst>
                              <a:ext uri="{FF2B5EF4-FFF2-40B4-BE49-F238E27FC236}">
                                <a16:creationId xmlns:a16="http://schemas.microsoft.com/office/drawing/2014/main" id="{2EFE8284-3F9B-480B-A8D7-40982045A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1" name="Group 38">
              <a:extLst>
                <a:ext uri="{FF2B5EF4-FFF2-40B4-BE49-F238E27FC236}">
                  <a16:creationId xmlns:a16="http://schemas.microsoft.com/office/drawing/2014/main" id="{5EE36311-8B8A-47C7-85FA-5CD09580A08C}"/>
                </a:ext>
              </a:extLst>
            </p:cNvPr>
            <p:cNvGrpSpPr>
              <a:grpSpLocks/>
            </p:cNvGrpSpPr>
            <p:nvPr/>
          </p:nvGrpSpPr>
          <p:grpSpPr bwMode="auto">
            <a:xfrm>
              <a:off x="3936" y="1008"/>
              <a:ext cx="528" cy="480"/>
              <a:chOff x="768" y="3168"/>
              <a:chExt cx="528" cy="480"/>
            </a:xfrm>
          </p:grpSpPr>
          <p:sp>
            <p:nvSpPr>
              <p:cNvPr id="22" name="AutoShape 39">
                <a:extLst>
                  <a:ext uri="{FF2B5EF4-FFF2-40B4-BE49-F238E27FC236}">
                    <a16:creationId xmlns:a16="http://schemas.microsoft.com/office/drawing/2014/main" id="{F8EEA2B6-8AC3-4760-AC36-C6233424A48C}"/>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23" name="Object 40">
                <a:extLst>
                  <a:ext uri="{FF2B5EF4-FFF2-40B4-BE49-F238E27FC236}">
                    <a16:creationId xmlns:a16="http://schemas.microsoft.com/office/drawing/2014/main" id="{C6035336-0D5D-4B1D-BD30-FE2B80E7B8F6}"/>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0547" name="Visio" r:id="rId19" imgW="501433" imgH="1199781" progId="">
                      <p:embed/>
                    </p:oleObj>
                  </mc:Choice>
                  <mc:Fallback>
                    <p:oleObj name="Visio" r:id="rId19" imgW="501433" imgH="1199781" progId="">
                      <p:embed/>
                      <p:pic>
                        <p:nvPicPr>
                          <p:cNvPr id="144469" name="Object 40">
                            <a:extLst>
                              <a:ext uri="{FF2B5EF4-FFF2-40B4-BE49-F238E27FC236}">
                                <a16:creationId xmlns:a16="http://schemas.microsoft.com/office/drawing/2014/main" id="{10DE9BBE-678D-4B75-A746-B73939496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41">
                <a:extLst>
                  <a:ext uri="{FF2B5EF4-FFF2-40B4-BE49-F238E27FC236}">
                    <a16:creationId xmlns:a16="http://schemas.microsoft.com/office/drawing/2014/main" id="{807C2A49-8A12-49E0-92E4-5C0A45AC252F}"/>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0548" name="Visio" r:id="rId20" imgW="501433" imgH="1199781" progId="">
                      <p:embed/>
                    </p:oleObj>
                  </mc:Choice>
                  <mc:Fallback>
                    <p:oleObj name="Visio" r:id="rId20" imgW="501433" imgH="1199781" progId="">
                      <p:embed/>
                      <p:pic>
                        <p:nvPicPr>
                          <p:cNvPr id="144470" name="Object 41">
                            <a:extLst>
                              <a:ext uri="{FF2B5EF4-FFF2-40B4-BE49-F238E27FC236}">
                                <a16:creationId xmlns:a16="http://schemas.microsoft.com/office/drawing/2014/main" id="{9A286F76-22CF-4B2A-9D0E-8635EB1C2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42">
                <a:extLst>
                  <a:ext uri="{FF2B5EF4-FFF2-40B4-BE49-F238E27FC236}">
                    <a16:creationId xmlns:a16="http://schemas.microsoft.com/office/drawing/2014/main" id="{7C2A4786-0696-4149-9E7D-0E6262151447}"/>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0549" name="Visio" r:id="rId21" imgW="501433" imgH="1199781" progId="">
                      <p:embed/>
                    </p:oleObj>
                  </mc:Choice>
                  <mc:Fallback>
                    <p:oleObj name="Visio" r:id="rId21" imgW="501433" imgH="1199781" progId="">
                      <p:embed/>
                      <p:pic>
                        <p:nvPicPr>
                          <p:cNvPr id="144471" name="Object 42">
                            <a:extLst>
                              <a:ext uri="{FF2B5EF4-FFF2-40B4-BE49-F238E27FC236}">
                                <a16:creationId xmlns:a16="http://schemas.microsoft.com/office/drawing/2014/main" id="{13A61486-88D5-4084-91BD-7FBE8191F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46" name="Group 43">
            <a:extLst>
              <a:ext uri="{FF2B5EF4-FFF2-40B4-BE49-F238E27FC236}">
                <a16:creationId xmlns:a16="http://schemas.microsoft.com/office/drawing/2014/main" id="{E4CF81F6-71E4-40AD-B039-67881DAAF4FC}"/>
              </a:ext>
            </a:extLst>
          </p:cNvPr>
          <p:cNvGrpSpPr>
            <a:grpSpLocks/>
          </p:cNvGrpSpPr>
          <p:nvPr/>
        </p:nvGrpSpPr>
        <p:grpSpPr bwMode="auto">
          <a:xfrm>
            <a:off x="4572000" y="2131611"/>
            <a:ext cx="1878939" cy="755255"/>
            <a:chOff x="2256" y="1534"/>
            <a:chExt cx="1059" cy="490"/>
          </a:xfrm>
        </p:grpSpPr>
        <p:sp>
          <p:nvSpPr>
            <p:cNvPr id="47" name="Rectangle 44">
              <a:extLst>
                <a:ext uri="{FF2B5EF4-FFF2-40B4-BE49-F238E27FC236}">
                  <a16:creationId xmlns:a16="http://schemas.microsoft.com/office/drawing/2014/main" id="{E10AC355-955D-4731-BA1D-8B8145DB8ABB}"/>
                </a:ext>
              </a:extLst>
            </p:cNvPr>
            <p:cNvSpPr>
              <a:spLocks noChangeArrowheads="1"/>
            </p:cNvSpPr>
            <p:nvPr/>
          </p:nvSpPr>
          <p:spPr bwMode="auto">
            <a:xfrm>
              <a:off x="3124" y="1682"/>
              <a:ext cx="135" cy="160"/>
            </a:xfrm>
            <a:prstGeom prst="rect">
              <a:avLst/>
            </a:prstGeom>
            <a:solidFill>
              <a:schemeClr val="hlink">
                <a:alpha val="5882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 name="Rectangle 45">
              <a:extLst>
                <a:ext uri="{FF2B5EF4-FFF2-40B4-BE49-F238E27FC236}">
                  <a16:creationId xmlns:a16="http://schemas.microsoft.com/office/drawing/2014/main" id="{6E54B7D6-10AA-4B48-9A31-15FB946907EF}"/>
                </a:ext>
              </a:extLst>
            </p:cNvPr>
            <p:cNvSpPr>
              <a:spLocks noChangeArrowheads="1"/>
            </p:cNvSpPr>
            <p:nvPr/>
          </p:nvSpPr>
          <p:spPr bwMode="auto">
            <a:xfrm>
              <a:off x="2786" y="1536"/>
              <a:ext cx="135" cy="161"/>
            </a:xfrm>
            <a:prstGeom prst="rect">
              <a:avLst/>
            </a:prstGeom>
            <a:gradFill rotWithShape="1">
              <a:gsLst>
                <a:gs pos="0">
                  <a:srgbClr val="CC0000">
                    <a:alpha val="59000"/>
                  </a:srgbClr>
                </a:gs>
                <a:gs pos="100000">
                  <a:srgbClr val="CC0000">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9" name="Rectangle 46">
              <a:extLst>
                <a:ext uri="{FF2B5EF4-FFF2-40B4-BE49-F238E27FC236}">
                  <a16:creationId xmlns:a16="http://schemas.microsoft.com/office/drawing/2014/main" id="{E5710A55-70B3-4319-97BC-AF7FD2A09C1E}"/>
                </a:ext>
              </a:extLst>
            </p:cNvPr>
            <p:cNvSpPr>
              <a:spLocks noChangeArrowheads="1"/>
            </p:cNvSpPr>
            <p:nvPr/>
          </p:nvSpPr>
          <p:spPr bwMode="auto">
            <a:xfrm>
              <a:off x="2256" y="1697"/>
              <a:ext cx="135" cy="160"/>
            </a:xfrm>
            <a:prstGeom prst="rect">
              <a:avLst/>
            </a:prstGeom>
            <a:gradFill rotWithShape="1">
              <a:gsLst>
                <a:gs pos="0">
                  <a:srgbClr val="CC0000">
                    <a:alpha val="59000"/>
                  </a:srgbClr>
                </a:gs>
                <a:gs pos="100000">
                  <a:srgbClr val="CC0000">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0" name="Rectangle 47">
              <a:extLst>
                <a:ext uri="{FF2B5EF4-FFF2-40B4-BE49-F238E27FC236}">
                  <a16:creationId xmlns:a16="http://schemas.microsoft.com/office/drawing/2014/main" id="{EEA13D36-D141-4571-B68A-F6654A3698B4}"/>
                </a:ext>
              </a:extLst>
            </p:cNvPr>
            <p:cNvSpPr>
              <a:spLocks noChangeArrowheads="1"/>
            </p:cNvSpPr>
            <p:nvPr/>
          </p:nvSpPr>
          <p:spPr bwMode="auto">
            <a:xfrm>
              <a:off x="2684" y="1857"/>
              <a:ext cx="136" cy="161"/>
            </a:xfrm>
            <a:prstGeom prst="rect">
              <a:avLst/>
            </a:prstGeom>
            <a:gradFill rotWithShape="1">
              <a:gsLst>
                <a:gs pos="0">
                  <a:srgbClr val="CC0000">
                    <a:alpha val="59000"/>
                  </a:srgbClr>
                </a:gs>
                <a:gs pos="100000">
                  <a:srgbClr val="CC0000">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1" name="Object 48">
              <a:extLst>
                <a:ext uri="{FF2B5EF4-FFF2-40B4-BE49-F238E27FC236}">
                  <a16:creationId xmlns:a16="http://schemas.microsoft.com/office/drawing/2014/main" id="{076D9A3C-CD29-46E4-9C05-2BF2A8D0A9B1}"/>
                </a:ext>
              </a:extLst>
            </p:cNvPr>
            <p:cNvGraphicFramePr>
              <a:graphicFrameLocks noChangeAspect="1"/>
            </p:cNvGraphicFramePr>
            <p:nvPr/>
          </p:nvGraphicFramePr>
          <p:xfrm>
            <a:off x="2290" y="1534"/>
            <a:ext cx="68" cy="145"/>
          </p:xfrm>
          <a:graphic>
            <a:graphicData uri="http://schemas.openxmlformats.org/presentationml/2006/ole">
              <mc:AlternateContent xmlns:mc="http://schemas.openxmlformats.org/markup-compatibility/2006">
                <mc:Choice xmlns:v="urn:schemas-microsoft-com:vml" Requires="v">
                  <p:oleObj spid="_x0000_s50550" name="Visio" r:id="rId22" imgW="501433" imgH="1199781" progId="">
                    <p:embed/>
                  </p:oleObj>
                </mc:Choice>
                <mc:Fallback>
                  <p:oleObj name="Visio" r:id="rId22" imgW="501433" imgH="1199781" progId="">
                    <p:embed/>
                    <p:pic>
                      <p:nvPicPr>
                        <p:cNvPr id="144426" name="Object 48">
                          <a:extLst>
                            <a:ext uri="{FF2B5EF4-FFF2-40B4-BE49-F238E27FC236}">
                              <a16:creationId xmlns:a16="http://schemas.microsoft.com/office/drawing/2014/main" id="{F854718F-DF97-4C8C-8EA4-FC19C486B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 y="1534"/>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Object 49">
              <a:extLst>
                <a:ext uri="{FF2B5EF4-FFF2-40B4-BE49-F238E27FC236}">
                  <a16:creationId xmlns:a16="http://schemas.microsoft.com/office/drawing/2014/main" id="{A71EBF62-EC0D-47A8-A1C5-D1371426306C}"/>
                </a:ext>
              </a:extLst>
            </p:cNvPr>
            <p:cNvGraphicFramePr>
              <a:graphicFrameLocks noChangeAspect="1"/>
            </p:cNvGraphicFramePr>
            <p:nvPr/>
          </p:nvGraphicFramePr>
          <p:xfrm>
            <a:off x="2373" y="1534"/>
            <a:ext cx="69" cy="145"/>
          </p:xfrm>
          <a:graphic>
            <a:graphicData uri="http://schemas.openxmlformats.org/presentationml/2006/ole">
              <mc:AlternateContent xmlns:mc="http://schemas.openxmlformats.org/markup-compatibility/2006">
                <mc:Choice xmlns:v="urn:schemas-microsoft-com:vml" Requires="v">
                  <p:oleObj spid="_x0000_s50551" name="Visio" r:id="rId23" imgW="501433" imgH="1199781" progId="">
                    <p:embed/>
                  </p:oleObj>
                </mc:Choice>
                <mc:Fallback>
                  <p:oleObj name="Visio" r:id="rId23" imgW="501433" imgH="1199781" progId="">
                    <p:embed/>
                    <p:pic>
                      <p:nvPicPr>
                        <p:cNvPr id="144427" name="Object 49">
                          <a:extLst>
                            <a:ext uri="{FF2B5EF4-FFF2-40B4-BE49-F238E27FC236}">
                              <a16:creationId xmlns:a16="http://schemas.microsoft.com/office/drawing/2014/main" id="{2718E98D-4970-42E1-A555-5587730B7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 y="1534"/>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 name="Object 50">
              <a:extLst>
                <a:ext uri="{FF2B5EF4-FFF2-40B4-BE49-F238E27FC236}">
                  <a16:creationId xmlns:a16="http://schemas.microsoft.com/office/drawing/2014/main" id="{65A06B83-9606-474C-9E66-86E4A4B48A1F}"/>
                </a:ext>
              </a:extLst>
            </p:cNvPr>
            <p:cNvGraphicFramePr>
              <a:graphicFrameLocks noChangeAspect="1"/>
            </p:cNvGraphicFramePr>
            <p:nvPr/>
          </p:nvGraphicFramePr>
          <p:xfrm>
            <a:off x="2290" y="1710"/>
            <a:ext cx="68" cy="146"/>
          </p:xfrm>
          <a:graphic>
            <a:graphicData uri="http://schemas.openxmlformats.org/presentationml/2006/ole">
              <mc:AlternateContent xmlns:mc="http://schemas.openxmlformats.org/markup-compatibility/2006">
                <mc:Choice xmlns:v="urn:schemas-microsoft-com:vml" Requires="v">
                  <p:oleObj spid="_x0000_s50552" name="Visio" r:id="rId24" imgW="501433" imgH="1199781" progId="">
                    <p:embed/>
                  </p:oleObj>
                </mc:Choice>
                <mc:Fallback>
                  <p:oleObj name="Visio" r:id="rId24" imgW="501433" imgH="1199781" progId="">
                    <p:embed/>
                    <p:pic>
                      <p:nvPicPr>
                        <p:cNvPr id="144428" name="Object 50">
                          <a:extLst>
                            <a:ext uri="{FF2B5EF4-FFF2-40B4-BE49-F238E27FC236}">
                              <a16:creationId xmlns:a16="http://schemas.microsoft.com/office/drawing/2014/main" id="{8437D1A6-8847-4649-A4F6-1AC4CE38C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 y="1710"/>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51">
              <a:extLst>
                <a:ext uri="{FF2B5EF4-FFF2-40B4-BE49-F238E27FC236}">
                  <a16:creationId xmlns:a16="http://schemas.microsoft.com/office/drawing/2014/main" id="{C464F079-7833-4506-922F-0FD6E04E82FF}"/>
                </a:ext>
              </a:extLst>
            </p:cNvPr>
            <p:cNvGraphicFramePr>
              <a:graphicFrameLocks noChangeAspect="1"/>
            </p:cNvGraphicFramePr>
            <p:nvPr/>
          </p:nvGraphicFramePr>
          <p:xfrm>
            <a:off x="2376" y="1710"/>
            <a:ext cx="69" cy="146"/>
          </p:xfrm>
          <a:graphic>
            <a:graphicData uri="http://schemas.openxmlformats.org/presentationml/2006/ole">
              <mc:AlternateContent xmlns:mc="http://schemas.openxmlformats.org/markup-compatibility/2006">
                <mc:Choice xmlns:v="urn:schemas-microsoft-com:vml" Requires="v">
                  <p:oleObj spid="_x0000_s50553" name="Visio" r:id="rId25" imgW="501433" imgH="1199781" progId="">
                    <p:embed/>
                  </p:oleObj>
                </mc:Choice>
                <mc:Fallback>
                  <p:oleObj name="Visio" r:id="rId25" imgW="501433" imgH="1199781" progId="">
                    <p:embed/>
                    <p:pic>
                      <p:nvPicPr>
                        <p:cNvPr id="144429" name="Object 51">
                          <a:extLst>
                            <a:ext uri="{FF2B5EF4-FFF2-40B4-BE49-F238E27FC236}">
                              <a16:creationId xmlns:a16="http://schemas.microsoft.com/office/drawing/2014/main" id="{8349DBD2-1EBE-44DE-9CDD-5ED411668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 y="1710"/>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Object 52">
              <a:extLst>
                <a:ext uri="{FF2B5EF4-FFF2-40B4-BE49-F238E27FC236}">
                  <a16:creationId xmlns:a16="http://schemas.microsoft.com/office/drawing/2014/main" id="{CE5F872F-A7F0-4D68-9642-45021DA06C38}"/>
                </a:ext>
              </a:extLst>
            </p:cNvPr>
            <p:cNvGraphicFramePr>
              <a:graphicFrameLocks noChangeAspect="1"/>
            </p:cNvGraphicFramePr>
            <p:nvPr/>
          </p:nvGraphicFramePr>
          <p:xfrm>
            <a:off x="2452" y="1538"/>
            <a:ext cx="68" cy="144"/>
          </p:xfrm>
          <a:graphic>
            <a:graphicData uri="http://schemas.openxmlformats.org/presentationml/2006/ole">
              <mc:AlternateContent xmlns:mc="http://schemas.openxmlformats.org/markup-compatibility/2006">
                <mc:Choice xmlns:v="urn:schemas-microsoft-com:vml" Requires="v">
                  <p:oleObj spid="_x0000_s50554" name="Visio" r:id="rId26" imgW="501433" imgH="1199781" progId="">
                    <p:embed/>
                  </p:oleObj>
                </mc:Choice>
                <mc:Fallback>
                  <p:oleObj name="Visio" r:id="rId26" imgW="501433" imgH="1199781" progId="">
                    <p:embed/>
                    <p:pic>
                      <p:nvPicPr>
                        <p:cNvPr id="144430" name="Object 52">
                          <a:extLst>
                            <a:ext uri="{FF2B5EF4-FFF2-40B4-BE49-F238E27FC236}">
                              <a16:creationId xmlns:a16="http://schemas.microsoft.com/office/drawing/2014/main" id="{DCBA0533-0891-4F4A-A02C-B47C89277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 y="1538"/>
                          <a:ext cx="68" cy="144"/>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 name="Object 53">
              <a:extLst>
                <a:ext uri="{FF2B5EF4-FFF2-40B4-BE49-F238E27FC236}">
                  <a16:creationId xmlns:a16="http://schemas.microsoft.com/office/drawing/2014/main" id="{5E6909C2-74D7-40E0-B7D8-28A89792D6E8}"/>
                </a:ext>
              </a:extLst>
            </p:cNvPr>
            <p:cNvGraphicFramePr>
              <a:graphicFrameLocks noChangeAspect="1"/>
            </p:cNvGraphicFramePr>
            <p:nvPr/>
          </p:nvGraphicFramePr>
          <p:xfrm>
            <a:off x="2540" y="1538"/>
            <a:ext cx="68" cy="145"/>
          </p:xfrm>
          <a:graphic>
            <a:graphicData uri="http://schemas.openxmlformats.org/presentationml/2006/ole">
              <mc:AlternateContent xmlns:mc="http://schemas.openxmlformats.org/markup-compatibility/2006">
                <mc:Choice xmlns:v="urn:schemas-microsoft-com:vml" Requires="v">
                  <p:oleObj spid="_x0000_s50555" name="Visio" r:id="rId27" imgW="501433" imgH="1199781" progId="">
                    <p:embed/>
                  </p:oleObj>
                </mc:Choice>
                <mc:Fallback>
                  <p:oleObj name="Visio" r:id="rId27" imgW="501433" imgH="1199781" progId="">
                    <p:embed/>
                    <p:pic>
                      <p:nvPicPr>
                        <p:cNvPr id="144431" name="Object 53">
                          <a:extLst>
                            <a:ext uri="{FF2B5EF4-FFF2-40B4-BE49-F238E27FC236}">
                              <a16:creationId xmlns:a16="http://schemas.microsoft.com/office/drawing/2014/main" id="{F8B19895-BE93-473C-B91E-12DE198C4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 y="153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 name="Object 54">
              <a:extLst>
                <a:ext uri="{FF2B5EF4-FFF2-40B4-BE49-F238E27FC236}">
                  <a16:creationId xmlns:a16="http://schemas.microsoft.com/office/drawing/2014/main" id="{22924CCC-7A43-4E79-A7D1-56923037FEF5}"/>
                </a:ext>
              </a:extLst>
            </p:cNvPr>
            <p:cNvGraphicFramePr>
              <a:graphicFrameLocks noChangeAspect="1"/>
            </p:cNvGraphicFramePr>
            <p:nvPr/>
          </p:nvGraphicFramePr>
          <p:xfrm>
            <a:off x="2452" y="1709"/>
            <a:ext cx="68" cy="146"/>
          </p:xfrm>
          <a:graphic>
            <a:graphicData uri="http://schemas.openxmlformats.org/presentationml/2006/ole">
              <mc:AlternateContent xmlns:mc="http://schemas.openxmlformats.org/markup-compatibility/2006">
                <mc:Choice xmlns:v="urn:schemas-microsoft-com:vml" Requires="v">
                  <p:oleObj spid="_x0000_s50556" name="Visio" r:id="rId28" imgW="501433" imgH="1199781" progId="">
                    <p:embed/>
                  </p:oleObj>
                </mc:Choice>
                <mc:Fallback>
                  <p:oleObj name="Visio" r:id="rId28" imgW="501433" imgH="1199781" progId="">
                    <p:embed/>
                    <p:pic>
                      <p:nvPicPr>
                        <p:cNvPr id="144432" name="Object 54">
                          <a:extLst>
                            <a:ext uri="{FF2B5EF4-FFF2-40B4-BE49-F238E27FC236}">
                              <a16:creationId xmlns:a16="http://schemas.microsoft.com/office/drawing/2014/main" id="{8DDF6DF3-263C-4071-B25B-0A85BBB9D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 y="1709"/>
                          <a:ext cx="68" cy="146"/>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 name="Object 55">
              <a:extLst>
                <a:ext uri="{FF2B5EF4-FFF2-40B4-BE49-F238E27FC236}">
                  <a16:creationId xmlns:a16="http://schemas.microsoft.com/office/drawing/2014/main" id="{FCF72F2E-A061-448A-8DDF-A6D0661A0868}"/>
                </a:ext>
              </a:extLst>
            </p:cNvPr>
            <p:cNvGraphicFramePr>
              <a:graphicFrameLocks noChangeAspect="1"/>
            </p:cNvGraphicFramePr>
            <p:nvPr/>
          </p:nvGraphicFramePr>
          <p:xfrm>
            <a:off x="2539" y="1709"/>
            <a:ext cx="67" cy="146"/>
          </p:xfrm>
          <a:graphic>
            <a:graphicData uri="http://schemas.openxmlformats.org/presentationml/2006/ole">
              <mc:AlternateContent xmlns:mc="http://schemas.openxmlformats.org/markup-compatibility/2006">
                <mc:Choice xmlns:v="urn:schemas-microsoft-com:vml" Requires="v">
                  <p:oleObj spid="_x0000_s50557" name="Visio" r:id="rId29" imgW="501433" imgH="1199781" progId="">
                    <p:embed/>
                  </p:oleObj>
                </mc:Choice>
                <mc:Fallback>
                  <p:oleObj name="Visio" r:id="rId29" imgW="501433" imgH="1199781" progId="">
                    <p:embed/>
                    <p:pic>
                      <p:nvPicPr>
                        <p:cNvPr id="144433" name="Object 55">
                          <a:extLst>
                            <a:ext uri="{FF2B5EF4-FFF2-40B4-BE49-F238E27FC236}">
                              <a16:creationId xmlns:a16="http://schemas.microsoft.com/office/drawing/2014/main" id="{53043012-1078-402A-BD41-5D06C099B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9" y="1709"/>
                          <a:ext cx="67"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 name="Object 56">
              <a:extLst>
                <a:ext uri="{FF2B5EF4-FFF2-40B4-BE49-F238E27FC236}">
                  <a16:creationId xmlns:a16="http://schemas.microsoft.com/office/drawing/2014/main" id="{74714F23-2CE2-4C4F-95F2-8F0AFE45A4D7}"/>
                </a:ext>
              </a:extLst>
            </p:cNvPr>
            <p:cNvGraphicFramePr>
              <a:graphicFrameLocks noChangeAspect="1"/>
            </p:cNvGraphicFramePr>
            <p:nvPr/>
          </p:nvGraphicFramePr>
          <p:xfrm>
            <a:off x="2629" y="1536"/>
            <a:ext cx="68" cy="145"/>
          </p:xfrm>
          <a:graphic>
            <a:graphicData uri="http://schemas.openxmlformats.org/presentationml/2006/ole">
              <mc:AlternateContent xmlns:mc="http://schemas.openxmlformats.org/markup-compatibility/2006">
                <mc:Choice xmlns:v="urn:schemas-microsoft-com:vml" Requires="v">
                  <p:oleObj spid="_x0000_s50558" name="Visio" r:id="rId30" imgW="501433" imgH="1199781" progId="">
                    <p:embed/>
                  </p:oleObj>
                </mc:Choice>
                <mc:Fallback>
                  <p:oleObj name="Visio" r:id="rId30" imgW="501433" imgH="1199781" progId="">
                    <p:embed/>
                    <p:pic>
                      <p:nvPicPr>
                        <p:cNvPr id="144434" name="Object 56">
                          <a:extLst>
                            <a:ext uri="{FF2B5EF4-FFF2-40B4-BE49-F238E27FC236}">
                              <a16:creationId xmlns:a16="http://schemas.microsoft.com/office/drawing/2014/main" id="{75DD75E5-D044-4ECF-8CE8-AB4E238E7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9" y="1536"/>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 name="Object 57">
              <a:extLst>
                <a:ext uri="{FF2B5EF4-FFF2-40B4-BE49-F238E27FC236}">
                  <a16:creationId xmlns:a16="http://schemas.microsoft.com/office/drawing/2014/main" id="{A8DFD982-8CB8-4CBC-8B67-8A7816376969}"/>
                </a:ext>
              </a:extLst>
            </p:cNvPr>
            <p:cNvGraphicFramePr>
              <a:graphicFrameLocks noChangeAspect="1"/>
            </p:cNvGraphicFramePr>
            <p:nvPr/>
          </p:nvGraphicFramePr>
          <p:xfrm>
            <a:off x="2717" y="1536"/>
            <a:ext cx="69" cy="146"/>
          </p:xfrm>
          <a:graphic>
            <a:graphicData uri="http://schemas.openxmlformats.org/presentationml/2006/ole">
              <mc:AlternateContent xmlns:mc="http://schemas.openxmlformats.org/markup-compatibility/2006">
                <mc:Choice xmlns:v="urn:schemas-microsoft-com:vml" Requires="v">
                  <p:oleObj spid="_x0000_s50559" name="Visio" r:id="rId31" imgW="501433" imgH="1199781" progId="">
                    <p:embed/>
                  </p:oleObj>
                </mc:Choice>
                <mc:Fallback>
                  <p:oleObj name="Visio" r:id="rId31" imgW="501433" imgH="1199781" progId="">
                    <p:embed/>
                    <p:pic>
                      <p:nvPicPr>
                        <p:cNvPr id="144435" name="Object 57">
                          <a:extLst>
                            <a:ext uri="{FF2B5EF4-FFF2-40B4-BE49-F238E27FC236}">
                              <a16:creationId xmlns:a16="http://schemas.microsoft.com/office/drawing/2014/main" id="{8AB16B75-1A7C-4273-823A-DF1048FEE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 y="1536"/>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 name="Object 58">
              <a:extLst>
                <a:ext uri="{FF2B5EF4-FFF2-40B4-BE49-F238E27FC236}">
                  <a16:creationId xmlns:a16="http://schemas.microsoft.com/office/drawing/2014/main" id="{6A2E0B2C-045C-4E9F-8E11-488D8274D20E}"/>
                </a:ext>
              </a:extLst>
            </p:cNvPr>
            <p:cNvGraphicFramePr>
              <a:graphicFrameLocks noChangeAspect="1"/>
            </p:cNvGraphicFramePr>
            <p:nvPr/>
          </p:nvGraphicFramePr>
          <p:xfrm>
            <a:off x="2629" y="1708"/>
            <a:ext cx="68" cy="145"/>
          </p:xfrm>
          <a:graphic>
            <a:graphicData uri="http://schemas.openxmlformats.org/presentationml/2006/ole">
              <mc:AlternateContent xmlns:mc="http://schemas.openxmlformats.org/markup-compatibility/2006">
                <mc:Choice xmlns:v="urn:schemas-microsoft-com:vml" Requires="v">
                  <p:oleObj spid="_x0000_s50560" name="Visio" r:id="rId32" imgW="501433" imgH="1199781" progId="">
                    <p:embed/>
                  </p:oleObj>
                </mc:Choice>
                <mc:Fallback>
                  <p:oleObj name="Visio" r:id="rId32" imgW="501433" imgH="1199781" progId="">
                    <p:embed/>
                    <p:pic>
                      <p:nvPicPr>
                        <p:cNvPr id="144436" name="Object 58">
                          <a:extLst>
                            <a:ext uri="{FF2B5EF4-FFF2-40B4-BE49-F238E27FC236}">
                              <a16:creationId xmlns:a16="http://schemas.microsoft.com/office/drawing/2014/main" id="{36A6152D-AF6A-4520-B78B-A4E2C623C5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9" y="170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 name="Object 59">
              <a:extLst>
                <a:ext uri="{FF2B5EF4-FFF2-40B4-BE49-F238E27FC236}">
                  <a16:creationId xmlns:a16="http://schemas.microsoft.com/office/drawing/2014/main" id="{C05849FD-C81B-4C89-9430-425CA665D364}"/>
                </a:ext>
              </a:extLst>
            </p:cNvPr>
            <p:cNvGraphicFramePr>
              <a:graphicFrameLocks noChangeAspect="1"/>
            </p:cNvGraphicFramePr>
            <p:nvPr/>
          </p:nvGraphicFramePr>
          <p:xfrm>
            <a:off x="2715" y="1708"/>
            <a:ext cx="69" cy="145"/>
          </p:xfrm>
          <a:graphic>
            <a:graphicData uri="http://schemas.openxmlformats.org/presentationml/2006/ole">
              <mc:AlternateContent xmlns:mc="http://schemas.openxmlformats.org/markup-compatibility/2006">
                <mc:Choice xmlns:v="urn:schemas-microsoft-com:vml" Requires="v">
                  <p:oleObj spid="_x0000_s50561" name="Visio" r:id="rId33" imgW="501433" imgH="1199781" progId="">
                    <p:embed/>
                  </p:oleObj>
                </mc:Choice>
                <mc:Fallback>
                  <p:oleObj name="Visio" r:id="rId33" imgW="501433" imgH="1199781" progId="">
                    <p:embed/>
                    <p:pic>
                      <p:nvPicPr>
                        <p:cNvPr id="144437" name="Object 59">
                          <a:extLst>
                            <a:ext uri="{FF2B5EF4-FFF2-40B4-BE49-F238E27FC236}">
                              <a16:creationId xmlns:a16="http://schemas.microsoft.com/office/drawing/2014/main" id="{9C72DE75-0F2F-4388-A0F9-16FD42D88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5" y="1708"/>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 name="Object 60">
              <a:extLst>
                <a:ext uri="{FF2B5EF4-FFF2-40B4-BE49-F238E27FC236}">
                  <a16:creationId xmlns:a16="http://schemas.microsoft.com/office/drawing/2014/main" id="{B221B89A-15F5-4E74-B5A1-0841C38B1F60}"/>
                </a:ext>
              </a:extLst>
            </p:cNvPr>
            <p:cNvGraphicFramePr>
              <a:graphicFrameLocks noChangeAspect="1"/>
            </p:cNvGraphicFramePr>
            <p:nvPr/>
          </p:nvGraphicFramePr>
          <p:xfrm>
            <a:off x="2290" y="1878"/>
            <a:ext cx="68" cy="146"/>
          </p:xfrm>
          <a:graphic>
            <a:graphicData uri="http://schemas.openxmlformats.org/presentationml/2006/ole">
              <mc:AlternateContent xmlns:mc="http://schemas.openxmlformats.org/markup-compatibility/2006">
                <mc:Choice xmlns:v="urn:schemas-microsoft-com:vml" Requires="v">
                  <p:oleObj spid="_x0000_s50562" name="Visio" r:id="rId34" imgW="501433" imgH="1199781" progId="">
                    <p:embed/>
                  </p:oleObj>
                </mc:Choice>
                <mc:Fallback>
                  <p:oleObj name="Visio" r:id="rId34" imgW="501433" imgH="1199781" progId="">
                    <p:embed/>
                    <p:pic>
                      <p:nvPicPr>
                        <p:cNvPr id="144438" name="Object 60">
                          <a:extLst>
                            <a:ext uri="{FF2B5EF4-FFF2-40B4-BE49-F238E27FC236}">
                              <a16:creationId xmlns:a16="http://schemas.microsoft.com/office/drawing/2014/main" id="{97DFBC17-5813-4434-A004-05CA7FE5C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 y="1878"/>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 name="Object 61">
              <a:extLst>
                <a:ext uri="{FF2B5EF4-FFF2-40B4-BE49-F238E27FC236}">
                  <a16:creationId xmlns:a16="http://schemas.microsoft.com/office/drawing/2014/main" id="{8095700A-1E84-4DED-87B1-75BAD9EFCFA1}"/>
                </a:ext>
              </a:extLst>
            </p:cNvPr>
            <p:cNvGraphicFramePr>
              <a:graphicFrameLocks noChangeAspect="1"/>
            </p:cNvGraphicFramePr>
            <p:nvPr/>
          </p:nvGraphicFramePr>
          <p:xfrm>
            <a:off x="2378" y="1878"/>
            <a:ext cx="69" cy="146"/>
          </p:xfrm>
          <a:graphic>
            <a:graphicData uri="http://schemas.openxmlformats.org/presentationml/2006/ole">
              <mc:AlternateContent xmlns:mc="http://schemas.openxmlformats.org/markup-compatibility/2006">
                <mc:Choice xmlns:v="urn:schemas-microsoft-com:vml" Requires="v">
                  <p:oleObj spid="_x0000_s50563" name="Visio" r:id="rId35" imgW="501433" imgH="1199781" progId="">
                    <p:embed/>
                  </p:oleObj>
                </mc:Choice>
                <mc:Fallback>
                  <p:oleObj name="Visio" r:id="rId35" imgW="501433" imgH="1199781" progId="">
                    <p:embed/>
                    <p:pic>
                      <p:nvPicPr>
                        <p:cNvPr id="144439" name="Object 61">
                          <a:extLst>
                            <a:ext uri="{FF2B5EF4-FFF2-40B4-BE49-F238E27FC236}">
                              <a16:creationId xmlns:a16="http://schemas.microsoft.com/office/drawing/2014/main" id="{1AE26530-B4FA-4E8E-85D9-2FB468E56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 y="1878"/>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62">
              <a:extLst>
                <a:ext uri="{FF2B5EF4-FFF2-40B4-BE49-F238E27FC236}">
                  <a16:creationId xmlns:a16="http://schemas.microsoft.com/office/drawing/2014/main" id="{6671EACA-1B26-4367-B313-7612F315C61C}"/>
                </a:ext>
              </a:extLst>
            </p:cNvPr>
            <p:cNvGraphicFramePr>
              <a:graphicFrameLocks noChangeAspect="1"/>
            </p:cNvGraphicFramePr>
            <p:nvPr/>
          </p:nvGraphicFramePr>
          <p:xfrm>
            <a:off x="2457" y="1877"/>
            <a:ext cx="68" cy="145"/>
          </p:xfrm>
          <a:graphic>
            <a:graphicData uri="http://schemas.openxmlformats.org/presentationml/2006/ole">
              <mc:AlternateContent xmlns:mc="http://schemas.openxmlformats.org/markup-compatibility/2006">
                <mc:Choice xmlns:v="urn:schemas-microsoft-com:vml" Requires="v">
                  <p:oleObj spid="_x0000_s50564" name="Visio" r:id="rId36" imgW="501433" imgH="1199781" progId="">
                    <p:embed/>
                  </p:oleObj>
                </mc:Choice>
                <mc:Fallback>
                  <p:oleObj name="Visio" r:id="rId36" imgW="501433" imgH="1199781" progId="">
                    <p:embed/>
                    <p:pic>
                      <p:nvPicPr>
                        <p:cNvPr id="144440" name="Object 62">
                          <a:extLst>
                            <a:ext uri="{FF2B5EF4-FFF2-40B4-BE49-F238E27FC236}">
                              <a16:creationId xmlns:a16="http://schemas.microsoft.com/office/drawing/2014/main" id="{F713E134-B4AE-471A-91D7-42A24F8D4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7" y="1877"/>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3">
              <a:extLst>
                <a:ext uri="{FF2B5EF4-FFF2-40B4-BE49-F238E27FC236}">
                  <a16:creationId xmlns:a16="http://schemas.microsoft.com/office/drawing/2014/main" id="{D39ED2BE-7E85-442B-AFB8-AAC649B2860C}"/>
                </a:ext>
              </a:extLst>
            </p:cNvPr>
            <p:cNvGraphicFramePr>
              <a:graphicFrameLocks noChangeAspect="1"/>
            </p:cNvGraphicFramePr>
            <p:nvPr/>
          </p:nvGraphicFramePr>
          <p:xfrm>
            <a:off x="2540" y="1877"/>
            <a:ext cx="68" cy="146"/>
          </p:xfrm>
          <a:graphic>
            <a:graphicData uri="http://schemas.openxmlformats.org/presentationml/2006/ole">
              <mc:AlternateContent xmlns:mc="http://schemas.openxmlformats.org/markup-compatibility/2006">
                <mc:Choice xmlns:v="urn:schemas-microsoft-com:vml" Requires="v">
                  <p:oleObj spid="_x0000_s50565" name="Visio" r:id="rId37" imgW="501433" imgH="1199781" progId="">
                    <p:embed/>
                  </p:oleObj>
                </mc:Choice>
                <mc:Fallback>
                  <p:oleObj name="Visio" r:id="rId37" imgW="501433" imgH="1199781" progId="">
                    <p:embed/>
                    <p:pic>
                      <p:nvPicPr>
                        <p:cNvPr id="144441" name="Object 63">
                          <a:extLst>
                            <a:ext uri="{FF2B5EF4-FFF2-40B4-BE49-F238E27FC236}">
                              <a16:creationId xmlns:a16="http://schemas.microsoft.com/office/drawing/2014/main" id="{4D6879E4-6DA5-4D3E-9846-FFE61C0E9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 y="1877"/>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 name="Object 64">
              <a:extLst>
                <a:ext uri="{FF2B5EF4-FFF2-40B4-BE49-F238E27FC236}">
                  <a16:creationId xmlns:a16="http://schemas.microsoft.com/office/drawing/2014/main" id="{5121F8EB-061C-46E3-95F1-CA11EC227ADB}"/>
                </a:ext>
              </a:extLst>
            </p:cNvPr>
            <p:cNvGraphicFramePr>
              <a:graphicFrameLocks noChangeAspect="1"/>
            </p:cNvGraphicFramePr>
            <p:nvPr/>
          </p:nvGraphicFramePr>
          <p:xfrm>
            <a:off x="2629" y="1876"/>
            <a:ext cx="68" cy="144"/>
          </p:xfrm>
          <a:graphic>
            <a:graphicData uri="http://schemas.openxmlformats.org/presentationml/2006/ole">
              <mc:AlternateContent xmlns:mc="http://schemas.openxmlformats.org/markup-compatibility/2006">
                <mc:Choice xmlns:v="urn:schemas-microsoft-com:vml" Requires="v">
                  <p:oleObj spid="_x0000_s50566" name="Visio" r:id="rId38" imgW="501433" imgH="1199781" progId="">
                    <p:embed/>
                  </p:oleObj>
                </mc:Choice>
                <mc:Fallback>
                  <p:oleObj name="Visio" r:id="rId38" imgW="501433" imgH="1199781" progId="">
                    <p:embed/>
                    <p:pic>
                      <p:nvPicPr>
                        <p:cNvPr id="144442" name="Object 64">
                          <a:extLst>
                            <a:ext uri="{FF2B5EF4-FFF2-40B4-BE49-F238E27FC236}">
                              <a16:creationId xmlns:a16="http://schemas.microsoft.com/office/drawing/2014/main" id="{8161A0C6-C02F-492B-AD83-2B576303C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9" y="1876"/>
                          <a:ext cx="68" cy="144"/>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 name="Object 65">
              <a:extLst>
                <a:ext uri="{FF2B5EF4-FFF2-40B4-BE49-F238E27FC236}">
                  <a16:creationId xmlns:a16="http://schemas.microsoft.com/office/drawing/2014/main" id="{40A0CD1C-6C0F-48E7-BAAE-1F86CCC4286B}"/>
                </a:ext>
              </a:extLst>
            </p:cNvPr>
            <p:cNvGraphicFramePr>
              <a:graphicFrameLocks noChangeAspect="1"/>
            </p:cNvGraphicFramePr>
            <p:nvPr/>
          </p:nvGraphicFramePr>
          <p:xfrm>
            <a:off x="2717" y="1876"/>
            <a:ext cx="69" cy="145"/>
          </p:xfrm>
          <a:graphic>
            <a:graphicData uri="http://schemas.openxmlformats.org/presentationml/2006/ole">
              <mc:AlternateContent xmlns:mc="http://schemas.openxmlformats.org/markup-compatibility/2006">
                <mc:Choice xmlns:v="urn:schemas-microsoft-com:vml" Requires="v">
                  <p:oleObj spid="_x0000_s50567" name="Visio" r:id="rId39" imgW="501433" imgH="1199781" progId="">
                    <p:embed/>
                  </p:oleObj>
                </mc:Choice>
                <mc:Fallback>
                  <p:oleObj name="Visio" r:id="rId39" imgW="501433" imgH="1199781" progId="">
                    <p:embed/>
                    <p:pic>
                      <p:nvPicPr>
                        <p:cNvPr id="144443" name="Object 65">
                          <a:extLst>
                            <a:ext uri="{FF2B5EF4-FFF2-40B4-BE49-F238E27FC236}">
                              <a16:creationId xmlns:a16="http://schemas.microsoft.com/office/drawing/2014/main" id="{A4C6F6E0-26D1-4F05-951A-F844D3427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 y="1876"/>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Object 66">
              <a:extLst>
                <a:ext uri="{FF2B5EF4-FFF2-40B4-BE49-F238E27FC236}">
                  <a16:creationId xmlns:a16="http://schemas.microsoft.com/office/drawing/2014/main" id="{76421B2B-E33A-4320-9E1A-80BBF59109BE}"/>
                </a:ext>
              </a:extLst>
            </p:cNvPr>
            <p:cNvGraphicFramePr>
              <a:graphicFrameLocks noChangeAspect="1"/>
            </p:cNvGraphicFramePr>
            <p:nvPr/>
          </p:nvGraphicFramePr>
          <p:xfrm>
            <a:off x="2820" y="1534"/>
            <a:ext cx="68" cy="145"/>
          </p:xfrm>
          <a:graphic>
            <a:graphicData uri="http://schemas.openxmlformats.org/presentationml/2006/ole">
              <mc:AlternateContent xmlns:mc="http://schemas.openxmlformats.org/markup-compatibility/2006">
                <mc:Choice xmlns:v="urn:schemas-microsoft-com:vml" Requires="v">
                  <p:oleObj spid="_x0000_s50568" name="Visio" r:id="rId40" imgW="501433" imgH="1199781" progId="">
                    <p:embed/>
                  </p:oleObj>
                </mc:Choice>
                <mc:Fallback>
                  <p:oleObj name="Visio" r:id="rId40" imgW="501433" imgH="1199781" progId="">
                    <p:embed/>
                    <p:pic>
                      <p:nvPicPr>
                        <p:cNvPr id="144444" name="Object 66">
                          <a:extLst>
                            <a:ext uri="{FF2B5EF4-FFF2-40B4-BE49-F238E27FC236}">
                              <a16:creationId xmlns:a16="http://schemas.microsoft.com/office/drawing/2014/main" id="{AAB0897C-7A81-44A9-A35A-7AFB61597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 y="1534"/>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 name="Object 67">
              <a:extLst>
                <a:ext uri="{FF2B5EF4-FFF2-40B4-BE49-F238E27FC236}">
                  <a16:creationId xmlns:a16="http://schemas.microsoft.com/office/drawing/2014/main" id="{05193153-4AD4-42ED-A2D9-D5930A6C133E}"/>
                </a:ext>
              </a:extLst>
            </p:cNvPr>
            <p:cNvGraphicFramePr>
              <a:graphicFrameLocks noChangeAspect="1"/>
            </p:cNvGraphicFramePr>
            <p:nvPr/>
          </p:nvGraphicFramePr>
          <p:xfrm>
            <a:off x="2906" y="1534"/>
            <a:ext cx="69" cy="145"/>
          </p:xfrm>
          <a:graphic>
            <a:graphicData uri="http://schemas.openxmlformats.org/presentationml/2006/ole">
              <mc:AlternateContent xmlns:mc="http://schemas.openxmlformats.org/markup-compatibility/2006">
                <mc:Choice xmlns:v="urn:schemas-microsoft-com:vml" Requires="v">
                  <p:oleObj spid="_x0000_s50569" name="Visio" r:id="rId41" imgW="501433" imgH="1199781" progId="">
                    <p:embed/>
                  </p:oleObj>
                </mc:Choice>
                <mc:Fallback>
                  <p:oleObj name="Visio" r:id="rId41" imgW="501433" imgH="1199781" progId="">
                    <p:embed/>
                    <p:pic>
                      <p:nvPicPr>
                        <p:cNvPr id="144445" name="Object 67">
                          <a:extLst>
                            <a:ext uri="{FF2B5EF4-FFF2-40B4-BE49-F238E27FC236}">
                              <a16:creationId xmlns:a16="http://schemas.microsoft.com/office/drawing/2014/main" id="{1ACC38C3-B8EE-4057-BC7B-02AD84B5B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 y="1534"/>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 name="Object 68">
              <a:extLst>
                <a:ext uri="{FF2B5EF4-FFF2-40B4-BE49-F238E27FC236}">
                  <a16:creationId xmlns:a16="http://schemas.microsoft.com/office/drawing/2014/main" id="{3A9142FE-0B59-472E-992E-8F32E9651BE2}"/>
                </a:ext>
              </a:extLst>
            </p:cNvPr>
            <p:cNvGraphicFramePr>
              <a:graphicFrameLocks noChangeAspect="1"/>
            </p:cNvGraphicFramePr>
            <p:nvPr/>
          </p:nvGraphicFramePr>
          <p:xfrm>
            <a:off x="2982" y="1538"/>
            <a:ext cx="68" cy="145"/>
          </p:xfrm>
          <a:graphic>
            <a:graphicData uri="http://schemas.openxmlformats.org/presentationml/2006/ole">
              <mc:AlternateContent xmlns:mc="http://schemas.openxmlformats.org/markup-compatibility/2006">
                <mc:Choice xmlns:v="urn:schemas-microsoft-com:vml" Requires="v">
                  <p:oleObj spid="_x0000_s50570" name="Visio" r:id="rId42" imgW="501433" imgH="1199781" progId="">
                    <p:embed/>
                  </p:oleObj>
                </mc:Choice>
                <mc:Fallback>
                  <p:oleObj name="Visio" r:id="rId42" imgW="501433" imgH="1199781" progId="">
                    <p:embed/>
                    <p:pic>
                      <p:nvPicPr>
                        <p:cNvPr id="144446" name="Object 68">
                          <a:extLst>
                            <a:ext uri="{FF2B5EF4-FFF2-40B4-BE49-F238E27FC236}">
                              <a16:creationId xmlns:a16="http://schemas.microsoft.com/office/drawing/2014/main" id="{145812AA-28BD-486E-8F10-2C93D2E69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 y="153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 name="Object 69">
              <a:extLst>
                <a:ext uri="{FF2B5EF4-FFF2-40B4-BE49-F238E27FC236}">
                  <a16:creationId xmlns:a16="http://schemas.microsoft.com/office/drawing/2014/main" id="{4DC8AD28-6BE4-47C9-9251-EA8AD75892CC}"/>
                </a:ext>
              </a:extLst>
            </p:cNvPr>
            <p:cNvGraphicFramePr>
              <a:graphicFrameLocks noChangeAspect="1"/>
            </p:cNvGraphicFramePr>
            <p:nvPr/>
          </p:nvGraphicFramePr>
          <p:xfrm>
            <a:off x="3068" y="1538"/>
            <a:ext cx="68" cy="145"/>
          </p:xfrm>
          <a:graphic>
            <a:graphicData uri="http://schemas.openxmlformats.org/presentationml/2006/ole">
              <mc:AlternateContent xmlns:mc="http://schemas.openxmlformats.org/markup-compatibility/2006">
                <mc:Choice xmlns:v="urn:schemas-microsoft-com:vml" Requires="v">
                  <p:oleObj spid="_x0000_s50571" name="Visio" r:id="rId43" imgW="501433" imgH="1199781" progId="">
                    <p:embed/>
                  </p:oleObj>
                </mc:Choice>
                <mc:Fallback>
                  <p:oleObj name="Visio" r:id="rId43" imgW="501433" imgH="1199781" progId="">
                    <p:embed/>
                    <p:pic>
                      <p:nvPicPr>
                        <p:cNvPr id="144447" name="Object 69">
                          <a:extLst>
                            <a:ext uri="{FF2B5EF4-FFF2-40B4-BE49-F238E27FC236}">
                              <a16:creationId xmlns:a16="http://schemas.microsoft.com/office/drawing/2014/main" id="{5A96F0D5-521A-423E-A33F-DFC6334A54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 y="153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 name="Object 70">
              <a:extLst>
                <a:ext uri="{FF2B5EF4-FFF2-40B4-BE49-F238E27FC236}">
                  <a16:creationId xmlns:a16="http://schemas.microsoft.com/office/drawing/2014/main" id="{5D368BC8-7E49-41F0-BD2B-9BF01A63FA26}"/>
                </a:ext>
              </a:extLst>
            </p:cNvPr>
            <p:cNvGraphicFramePr>
              <a:graphicFrameLocks noChangeAspect="1"/>
            </p:cNvGraphicFramePr>
            <p:nvPr/>
          </p:nvGraphicFramePr>
          <p:xfrm>
            <a:off x="3158" y="1536"/>
            <a:ext cx="69" cy="146"/>
          </p:xfrm>
          <a:graphic>
            <a:graphicData uri="http://schemas.openxmlformats.org/presentationml/2006/ole">
              <mc:AlternateContent xmlns:mc="http://schemas.openxmlformats.org/markup-compatibility/2006">
                <mc:Choice xmlns:v="urn:schemas-microsoft-com:vml" Requires="v">
                  <p:oleObj spid="_x0000_s50572" name="Visio" r:id="rId44" imgW="501433" imgH="1199781" progId="">
                    <p:embed/>
                  </p:oleObj>
                </mc:Choice>
                <mc:Fallback>
                  <p:oleObj name="Visio" r:id="rId44" imgW="501433" imgH="1199781" progId="">
                    <p:embed/>
                    <p:pic>
                      <p:nvPicPr>
                        <p:cNvPr id="144448" name="Object 70">
                          <a:extLst>
                            <a:ext uri="{FF2B5EF4-FFF2-40B4-BE49-F238E27FC236}">
                              <a16:creationId xmlns:a16="http://schemas.microsoft.com/office/drawing/2014/main" id="{79C96424-9FAF-4461-BFEF-860AEF617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 y="1536"/>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 name="Object 71">
              <a:extLst>
                <a:ext uri="{FF2B5EF4-FFF2-40B4-BE49-F238E27FC236}">
                  <a16:creationId xmlns:a16="http://schemas.microsoft.com/office/drawing/2014/main" id="{70AAA17A-B46E-4A3F-A9CB-F555E9F9D07D}"/>
                </a:ext>
              </a:extLst>
            </p:cNvPr>
            <p:cNvGraphicFramePr>
              <a:graphicFrameLocks noChangeAspect="1"/>
            </p:cNvGraphicFramePr>
            <p:nvPr/>
          </p:nvGraphicFramePr>
          <p:xfrm>
            <a:off x="3245" y="1536"/>
            <a:ext cx="68" cy="146"/>
          </p:xfrm>
          <a:graphic>
            <a:graphicData uri="http://schemas.openxmlformats.org/presentationml/2006/ole">
              <mc:AlternateContent xmlns:mc="http://schemas.openxmlformats.org/markup-compatibility/2006">
                <mc:Choice xmlns:v="urn:schemas-microsoft-com:vml" Requires="v">
                  <p:oleObj spid="_x0000_s50573" name="Visio" r:id="rId45" imgW="501433" imgH="1199781" progId="">
                    <p:embed/>
                  </p:oleObj>
                </mc:Choice>
                <mc:Fallback>
                  <p:oleObj name="Visio" r:id="rId45" imgW="501433" imgH="1199781" progId="">
                    <p:embed/>
                    <p:pic>
                      <p:nvPicPr>
                        <p:cNvPr id="144449" name="Object 71">
                          <a:extLst>
                            <a:ext uri="{FF2B5EF4-FFF2-40B4-BE49-F238E27FC236}">
                              <a16:creationId xmlns:a16="http://schemas.microsoft.com/office/drawing/2014/main" id="{EB5FD11C-F5EE-4537-A467-A2FA598B3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 y="1536"/>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72">
              <a:extLst>
                <a:ext uri="{FF2B5EF4-FFF2-40B4-BE49-F238E27FC236}">
                  <a16:creationId xmlns:a16="http://schemas.microsoft.com/office/drawing/2014/main" id="{120884B6-AB5C-4F69-87B5-3F4694487722}"/>
                </a:ext>
              </a:extLst>
            </p:cNvPr>
            <p:cNvGraphicFramePr>
              <a:graphicFrameLocks noChangeAspect="1"/>
            </p:cNvGraphicFramePr>
            <p:nvPr/>
          </p:nvGraphicFramePr>
          <p:xfrm>
            <a:off x="2820" y="1707"/>
            <a:ext cx="68" cy="145"/>
          </p:xfrm>
          <a:graphic>
            <a:graphicData uri="http://schemas.openxmlformats.org/presentationml/2006/ole">
              <mc:AlternateContent xmlns:mc="http://schemas.openxmlformats.org/markup-compatibility/2006">
                <mc:Choice xmlns:v="urn:schemas-microsoft-com:vml" Requires="v">
                  <p:oleObj spid="_x0000_s50574" name="Visio" r:id="rId46" imgW="501433" imgH="1199781" progId="">
                    <p:embed/>
                  </p:oleObj>
                </mc:Choice>
                <mc:Fallback>
                  <p:oleObj name="Visio" r:id="rId46" imgW="501433" imgH="1199781" progId="">
                    <p:embed/>
                    <p:pic>
                      <p:nvPicPr>
                        <p:cNvPr id="144450" name="Object 72">
                          <a:extLst>
                            <a:ext uri="{FF2B5EF4-FFF2-40B4-BE49-F238E27FC236}">
                              <a16:creationId xmlns:a16="http://schemas.microsoft.com/office/drawing/2014/main" id="{63518505-C5F5-4A26-B3D4-93D043E3D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 y="1707"/>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 name="Object 73">
              <a:extLst>
                <a:ext uri="{FF2B5EF4-FFF2-40B4-BE49-F238E27FC236}">
                  <a16:creationId xmlns:a16="http://schemas.microsoft.com/office/drawing/2014/main" id="{C6609AB3-6873-4098-86C0-6AA30118703D}"/>
                </a:ext>
              </a:extLst>
            </p:cNvPr>
            <p:cNvGraphicFramePr>
              <a:graphicFrameLocks noChangeAspect="1"/>
            </p:cNvGraphicFramePr>
            <p:nvPr/>
          </p:nvGraphicFramePr>
          <p:xfrm>
            <a:off x="2908" y="1707"/>
            <a:ext cx="69" cy="145"/>
          </p:xfrm>
          <a:graphic>
            <a:graphicData uri="http://schemas.openxmlformats.org/presentationml/2006/ole">
              <mc:AlternateContent xmlns:mc="http://schemas.openxmlformats.org/markup-compatibility/2006">
                <mc:Choice xmlns:v="urn:schemas-microsoft-com:vml" Requires="v">
                  <p:oleObj spid="_x0000_s50575" name="Visio" r:id="rId47" imgW="501433" imgH="1199781" progId="">
                    <p:embed/>
                  </p:oleObj>
                </mc:Choice>
                <mc:Fallback>
                  <p:oleObj name="Visio" r:id="rId47" imgW="501433" imgH="1199781" progId="">
                    <p:embed/>
                    <p:pic>
                      <p:nvPicPr>
                        <p:cNvPr id="144451" name="Object 73">
                          <a:extLst>
                            <a:ext uri="{FF2B5EF4-FFF2-40B4-BE49-F238E27FC236}">
                              <a16:creationId xmlns:a16="http://schemas.microsoft.com/office/drawing/2014/main" id="{0699C6C0-6546-4B8D-9AAE-9E8C50A9A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 y="1707"/>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 name="Object 74">
              <a:extLst>
                <a:ext uri="{FF2B5EF4-FFF2-40B4-BE49-F238E27FC236}">
                  <a16:creationId xmlns:a16="http://schemas.microsoft.com/office/drawing/2014/main" id="{59DB2F79-5D39-4339-AA6B-B11F6F4CFDD9}"/>
                </a:ext>
              </a:extLst>
            </p:cNvPr>
            <p:cNvGraphicFramePr>
              <a:graphicFrameLocks noChangeAspect="1"/>
            </p:cNvGraphicFramePr>
            <p:nvPr/>
          </p:nvGraphicFramePr>
          <p:xfrm>
            <a:off x="2820" y="1878"/>
            <a:ext cx="68" cy="146"/>
          </p:xfrm>
          <a:graphic>
            <a:graphicData uri="http://schemas.openxmlformats.org/presentationml/2006/ole">
              <mc:AlternateContent xmlns:mc="http://schemas.openxmlformats.org/markup-compatibility/2006">
                <mc:Choice xmlns:v="urn:schemas-microsoft-com:vml" Requires="v">
                  <p:oleObj spid="_x0000_s50576" name="Visio" r:id="rId48" imgW="501433" imgH="1199781" progId="">
                    <p:embed/>
                  </p:oleObj>
                </mc:Choice>
                <mc:Fallback>
                  <p:oleObj name="Visio" r:id="rId48" imgW="501433" imgH="1199781" progId="">
                    <p:embed/>
                    <p:pic>
                      <p:nvPicPr>
                        <p:cNvPr id="144452" name="Object 74">
                          <a:extLst>
                            <a:ext uri="{FF2B5EF4-FFF2-40B4-BE49-F238E27FC236}">
                              <a16:creationId xmlns:a16="http://schemas.microsoft.com/office/drawing/2014/main" id="{0470463F-7EF5-4899-978C-A67DCAE04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 y="1878"/>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 name="Object 75">
              <a:extLst>
                <a:ext uri="{FF2B5EF4-FFF2-40B4-BE49-F238E27FC236}">
                  <a16:creationId xmlns:a16="http://schemas.microsoft.com/office/drawing/2014/main" id="{F66975FA-8895-480C-894C-292E0CE4A849}"/>
                </a:ext>
              </a:extLst>
            </p:cNvPr>
            <p:cNvGraphicFramePr>
              <a:graphicFrameLocks noChangeAspect="1"/>
            </p:cNvGraphicFramePr>
            <p:nvPr/>
          </p:nvGraphicFramePr>
          <p:xfrm>
            <a:off x="2906" y="1878"/>
            <a:ext cx="69" cy="146"/>
          </p:xfrm>
          <a:graphic>
            <a:graphicData uri="http://schemas.openxmlformats.org/presentationml/2006/ole">
              <mc:AlternateContent xmlns:mc="http://schemas.openxmlformats.org/markup-compatibility/2006">
                <mc:Choice xmlns:v="urn:schemas-microsoft-com:vml" Requires="v">
                  <p:oleObj spid="_x0000_s50577" name="Visio" r:id="rId49" imgW="501433" imgH="1199781" progId="">
                    <p:embed/>
                  </p:oleObj>
                </mc:Choice>
                <mc:Fallback>
                  <p:oleObj name="Visio" r:id="rId49" imgW="501433" imgH="1199781" progId="">
                    <p:embed/>
                    <p:pic>
                      <p:nvPicPr>
                        <p:cNvPr id="144453" name="Object 75">
                          <a:extLst>
                            <a:ext uri="{FF2B5EF4-FFF2-40B4-BE49-F238E27FC236}">
                              <a16:creationId xmlns:a16="http://schemas.microsoft.com/office/drawing/2014/main" id="{D34F22F3-37EE-44B5-A50D-1B3AB2CB24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 y="1878"/>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 name="Object 76">
              <a:extLst>
                <a:ext uri="{FF2B5EF4-FFF2-40B4-BE49-F238E27FC236}">
                  <a16:creationId xmlns:a16="http://schemas.microsoft.com/office/drawing/2014/main" id="{A7A1C15C-DE5B-48EA-B7DD-0F25B8578967}"/>
                </a:ext>
              </a:extLst>
            </p:cNvPr>
            <p:cNvGraphicFramePr>
              <a:graphicFrameLocks noChangeAspect="1"/>
            </p:cNvGraphicFramePr>
            <p:nvPr/>
          </p:nvGraphicFramePr>
          <p:xfrm>
            <a:off x="2984" y="1706"/>
            <a:ext cx="69" cy="145"/>
          </p:xfrm>
          <a:graphic>
            <a:graphicData uri="http://schemas.openxmlformats.org/presentationml/2006/ole">
              <mc:AlternateContent xmlns:mc="http://schemas.openxmlformats.org/markup-compatibility/2006">
                <mc:Choice xmlns:v="urn:schemas-microsoft-com:vml" Requires="v">
                  <p:oleObj spid="_x0000_s50578" name="Visio" r:id="rId50" imgW="501433" imgH="1199781" progId="">
                    <p:embed/>
                  </p:oleObj>
                </mc:Choice>
                <mc:Fallback>
                  <p:oleObj name="Visio" r:id="rId50" imgW="501433" imgH="1199781" progId="">
                    <p:embed/>
                    <p:pic>
                      <p:nvPicPr>
                        <p:cNvPr id="144454" name="Object 76">
                          <a:extLst>
                            <a:ext uri="{FF2B5EF4-FFF2-40B4-BE49-F238E27FC236}">
                              <a16:creationId xmlns:a16="http://schemas.microsoft.com/office/drawing/2014/main" id="{3A0B8EF3-CFEB-46D3-BC37-9AA3400BF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 y="1706"/>
                          <a:ext cx="69" cy="145"/>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 name="Object 77">
              <a:extLst>
                <a:ext uri="{FF2B5EF4-FFF2-40B4-BE49-F238E27FC236}">
                  <a16:creationId xmlns:a16="http://schemas.microsoft.com/office/drawing/2014/main" id="{88264A4F-DE5C-4EAB-B05B-A1AF67841E70}"/>
                </a:ext>
              </a:extLst>
            </p:cNvPr>
            <p:cNvGraphicFramePr>
              <a:graphicFrameLocks noChangeAspect="1"/>
            </p:cNvGraphicFramePr>
            <p:nvPr/>
          </p:nvGraphicFramePr>
          <p:xfrm>
            <a:off x="3069" y="1706"/>
            <a:ext cx="69" cy="146"/>
          </p:xfrm>
          <a:graphic>
            <a:graphicData uri="http://schemas.openxmlformats.org/presentationml/2006/ole">
              <mc:AlternateContent xmlns:mc="http://schemas.openxmlformats.org/markup-compatibility/2006">
                <mc:Choice xmlns:v="urn:schemas-microsoft-com:vml" Requires="v">
                  <p:oleObj spid="_x0000_s50579" name="Visio" r:id="rId51" imgW="501433" imgH="1199781" progId="">
                    <p:embed/>
                  </p:oleObj>
                </mc:Choice>
                <mc:Fallback>
                  <p:oleObj name="Visio" r:id="rId51" imgW="501433" imgH="1199781" progId="">
                    <p:embed/>
                    <p:pic>
                      <p:nvPicPr>
                        <p:cNvPr id="144455" name="Object 77">
                          <a:extLst>
                            <a:ext uri="{FF2B5EF4-FFF2-40B4-BE49-F238E27FC236}">
                              <a16:creationId xmlns:a16="http://schemas.microsoft.com/office/drawing/2014/main" id="{9C498CF7-97DD-46F2-B159-FA91FA17A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 y="1706"/>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 name="Object 78">
              <a:extLst>
                <a:ext uri="{FF2B5EF4-FFF2-40B4-BE49-F238E27FC236}">
                  <a16:creationId xmlns:a16="http://schemas.microsoft.com/office/drawing/2014/main" id="{15FEB003-B7A3-431A-9BF8-3170876E8323}"/>
                </a:ext>
              </a:extLst>
            </p:cNvPr>
            <p:cNvGraphicFramePr>
              <a:graphicFrameLocks noChangeAspect="1"/>
            </p:cNvGraphicFramePr>
            <p:nvPr/>
          </p:nvGraphicFramePr>
          <p:xfrm>
            <a:off x="2982" y="1878"/>
            <a:ext cx="68" cy="145"/>
          </p:xfrm>
          <a:graphic>
            <a:graphicData uri="http://schemas.openxmlformats.org/presentationml/2006/ole">
              <mc:AlternateContent xmlns:mc="http://schemas.openxmlformats.org/markup-compatibility/2006">
                <mc:Choice xmlns:v="urn:schemas-microsoft-com:vml" Requires="v">
                  <p:oleObj spid="_x0000_s50580" name="Visio" r:id="rId52" imgW="501433" imgH="1199781" progId="">
                    <p:embed/>
                  </p:oleObj>
                </mc:Choice>
                <mc:Fallback>
                  <p:oleObj name="Visio" r:id="rId52" imgW="501433" imgH="1199781" progId="">
                    <p:embed/>
                    <p:pic>
                      <p:nvPicPr>
                        <p:cNvPr id="144456" name="Object 78">
                          <a:extLst>
                            <a:ext uri="{FF2B5EF4-FFF2-40B4-BE49-F238E27FC236}">
                              <a16:creationId xmlns:a16="http://schemas.microsoft.com/office/drawing/2014/main" id="{704383EE-A45D-4C61-941C-A2C33B219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 y="187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 name="Object 79">
              <a:extLst>
                <a:ext uri="{FF2B5EF4-FFF2-40B4-BE49-F238E27FC236}">
                  <a16:creationId xmlns:a16="http://schemas.microsoft.com/office/drawing/2014/main" id="{E48F69EF-F68A-43B4-9348-D78FC6166891}"/>
                </a:ext>
              </a:extLst>
            </p:cNvPr>
            <p:cNvGraphicFramePr>
              <a:graphicFrameLocks noChangeAspect="1"/>
            </p:cNvGraphicFramePr>
            <p:nvPr/>
          </p:nvGraphicFramePr>
          <p:xfrm>
            <a:off x="3068" y="1878"/>
            <a:ext cx="68" cy="145"/>
          </p:xfrm>
          <a:graphic>
            <a:graphicData uri="http://schemas.openxmlformats.org/presentationml/2006/ole">
              <mc:AlternateContent xmlns:mc="http://schemas.openxmlformats.org/markup-compatibility/2006">
                <mc:Choice xmlns:v="urn:schemas-microsoft-com:vml" Requires="v">
                  <p:oleObj spid="_x0000_s50581" name="Visio" r:id="rId53" imgW="501433" imgH="1199781" progId="">
                    <p:embed/>
                  </p:oleObj>
                </mc:Choice>
                <mc:Fallback>
                  <p:oleObj name="Visio" r:id="rId53" imgW="501433" imgH="1199781" progId="">
                    <p:embed/>
                    <p:pic>
                      <p:nvPicPr>
                        <p:cNvPr id="144457" name="Object 79">
                          <a:extLst>
                            <a:ext uri="{FF2B5EF4-FFF2-40B4-BE49-F238E27FC236}">
                              <a16:creationId xmlns:a16="http://schemas.microsoft.com/office/drawing/2014/main" id="{1F6AAE7E-9A6A-4990-86DE-9925CA5CB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 y="187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 name="Object 80">
              <a:extLst>
                <a:ext uri="{FF2B5EF4-FFF2-40B4-BE49-F238E27FC236}">
                  <a16:creationId xmlns:a16="http://schemas.microsoft.com/office/drawing/2014/main" id="{AD95F0A8-0CFC-4C9C-B0B9-E044473E7272}"/>
                </a:ext>
              </a:extLst>
            </p:cNvPr>
            <p:cNvGraphicFramePr>
              <a:graphicFrameLocks noChangeAspect="1"/>
            </p:cNvGraphicFramePr>
            <p:nvPr/>
          </p:nvGraphicFramePr>
          <p:xfrm>
            <a:off x="3158" y="1704"/>
            <a:ext cx="69" cy="145"/>
          </p:xfrm>
          <a:graphic>
            <a:graphicData uri="http://schemas.openxmlformats.org/presentationml/2006/ole">
              <mc:AlternateContent xmlns:mc="http://schemas.openxmlformats.org/markup-compatibility/2006">
                <mc:Choice xmlns:v="urn:schemas-microsoft-com:vml" Requires="v">
                  <p:oleObj spid="_x0000_s50582" name="Visio" r:id="rId54" imgW="501433" imgH="1199781" progId="">
                    <p:embed/>
                  </p:oleObj>
                </mc:Choice>
                <mc:Fallback>
                  <p:oleObj name="Visio" r:id="rId54" imgW="501433" imgH="1199781" progId="">
                    <p:embed/>
                    <p:pic>
                      <p:nvPicPr>
                        <p:cNvPr id="144458" name="Object 80">
                          <a:extLst>
                            <a:ext uri="{FF2B5EF4-FFF2-40B4-BE49-F238E27FC236}">
                              <a16:creationId xmlns:a16="http://schemas.microsoft.com/office/drawing/2014/main" id="{133ECADC-6DBE-4DFA-9C4B-09E04D7F1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 y="1704"/>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4" name="Object 81">
              <a:extLst>
                <a:ext uri="{FF2B5EF4-FFF2-40B4-BE49-F238E27FC236}">
                  <a16:creationId xmlns:a16="http://schemas.microsoft.com/office/drawing/2014/main" id="{7770865D-529B-429F-BFFB-51C2150FF457}"/>
                </a:ext>
              </a:extLst>
            </p:cNvPr>
            <p:cNvGraphicFramePr>
              <a:graphicFrameLocks noChangeAspect="1"/>
            </p:cNvGraphicFramePr>
            <p:nvPr/>
          </p:nvGraphicFramePr>
          <p:xfrm>
            <a:off x="3247" y="1704"/>
            <a:ext cx="68" cy="146"/>
          </p:xfrm>
          <a:graphic>
            <a:graphicData uri="http://schemas.openxmlformats.org/presentationml/2006/ole">
              <mc:AlternateContent xmlns:mc="http://schemas.openxmlformats.org/markup-compatibility/2006">
                <mc:Choice xmlns:v="urn:schemas-microsoft-com:vml" Requires="v">
                  <p:oleObj spid="_x0000_s50583" name="Visio" r:id="rId55" imgW="501433" imgH="1199781" progId="">
                    <p:embed/>
                  </p:oleObj>
                </mc:Choice>
                <mc:Fallback>
                  <p:oleObj name="Visio" r:id="rId55" imgW="501433" imgH="1199781" progId="">
                    <p:embed/>
                    <p:pic>
                      <p:nvPicPr>
                        <p:cNvPr id="144459" name="Object 81">
                          <a:extLst>
                            <a:ext uri="{FF2B5EF4-FFF2-40B4-BE49-F238E27FC236}">
                              <a16:creationId xmlns:a16="http://schemas.microsoft.com/office/drawing/2014/main" id="{50D3751E-C2AB-4200-888A-17B339184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7" y="1704"/>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 name="Object 82">
              <a:extLst>
                <a:ext uri="{FF2B5EF4-FFF2-40B4-BE49-F238E27FC236}">
                  <a16:creationId xmlns:a16="http://schemas.microsoft.com/office/drawing/2014/main" id="{0B8B4615-9B26-4942-B29F-DB36C34D6E49}"/>
                </a:ext>
              </a:extLst>
            </p:cNvPr>
            <p:cNvGraphicFramePr>
              <a:graphicFrameLocks noChangeAspect="1"/>
            </p:cNvGraphicFramePr>
            <p:nvPr/>
          </p:nvGraphicFramePr>
          <p:xfrm>
            <a:off x="3158" y="1876"/>
            <a:ext cx="69" cy="145"/>
          </p:xfrm>
          <a:graphic>
            <a:graphicData uri="http://schemas.openxmlformats.org/presentationml/2006/ole">
              <mc:AlternateContent xmlns:mc="http://schemas.openxmlformats.org/markup-compatibility/2006">
                <mc:Choice xmlns:v="urn:schemas-microsoft-com:vml" Requires="v">
                  <p:oleObj spid="_x0000_s50584" name="Visio" r:id="rId56" imgW="501433" imgH="1199781" progId="">
                    <p:embed/>
                  </p:oleObj>
                </mc:Choice>
                <mc:Fallback>
                  <p:oleObj name="Visio" r:id="rId56" imgW="501433" imgH="1199781" progId="">
                    <p:embed/>
                    <p:pic>
                      <p:nvPicPr>
                        <p:cNvPr id="144460" name="Object 82">
                          <a:extLst>
                            <a:ext uri="{FF2B5EF4-FFF2-40B4-BE49-F238E27FC236}">
                              <a16:creationId xmlns:a16="http://schemas.microsoft.com/office/drawing/2014/main" id="{1B340ADD-D5CB-4D00-A0D1-5CB850794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 y="1876"/>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 name="Object 83">
              <a:extLst>
                <a:ext uri="{FF2B5EF4-FFF2-40B4-BE49-F238E27FC236}">
                  <a16:creationId xmlns:a16="http://schemas.microsoft.com/office/drawing/2014/main" id="{5EEBF72C-491D-4FF1-8DAE-DC43DDCE8972}"/>
                </a:ext>
              </a:extLst>
            </p:cNvPr>
            <p:cNvGraphicFramePr>
              <a:graphicFrameLocks noChangeAspect="1"/>
            </p:cNvGraphicFramePr>
            <p:nvPr/>
          </p:nvGraphicFramePr>
          <p:xfrm>
            <a:off x="3245" y="1876"/>
            <a:ext cx="68" cy="145"/>
          </p:xfrm>
          <a:graphic>
            <a:graphicData uri="http://schemas.openxmlformats.org/presentationml/2006/ole">
              <mc:AlternateContent xmlns:mc="http://schemas.openxmlformats.org/markup-compatibility/2006">
                <mc:Choice xmlns:v="urn:schemas-microsoft-com:vml" Requires="v">
                  <p:oleObj spid="_x0000_s50585" name="Visio" r:id="rId57" imgW="501433" imgH="1199781" progId="">
                    <p:embed/>
                  </p:oleObj>
                </mc:Choice>
                <mc:Fallback>
                  <p:oleObj name="Visio" r:id="rId57" imgW="501433" imgH="1199781" progId="">
                    <p:embed/>
                    <p:pic>
                      <p:nvPicPr>
                        <p:cNvPr id="144461" name="Object 83">
                          <a:extLst>
                            <a:ext uri="{FF2B5EF4-FFF2-40B4-BE49-F238E27FC236}">
                              <a16:creationId xmlns:a16="http://schemas.microsoft.com/office/drawing/2014/main" id="{4037A0A4-4980-45EB-8BD6-B257A3355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 y="1876"/>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7" name="AutoShape 84">
            <a:extLst>
              <a:ext uri="{FF2B5EF4-FFF2-40B4-BE49-F238E27FC236}">
                <a16:creationId xmlns:a16="http://schemas.microsoft.com/office/drawing/2014/main" id="{2D1FD82C-74CB-40DB-B58C-470973683471}"/>
              </a:ext>
            </a:extLst>
          </p:cNvPr>
          <p:cNvSpPr>
            <a:spLocks noChangeArrowheads="1"/>
          </p:cNvSpPr>
          <p:nvPr/>
        </p:nvSpPr>
        <p:spPr bwMode="auto">
          <a:xfrm>
            <a:off x="6629400" y="2285423"/>
            <a:ext cx="239525" cy="309809"/>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8" name="Rectangle 85">
            <a:extLst>
              <a:ext uri="{FF2B5EF4-FFF2-40B4-BE49-F238E27FC236}">
                <a16:creationId xmlns:a16="http://schemas.microsoft.com/office/drawing/2014/main" id="{B4742F0B-FF6E-43BF-98D9-4E72F181B235}"/>
              </a:ext>
            </a:extLst>
          </p:cNvPr>
          <p:cNvSpPr>
            <a:spLocks noChangeArrowheads="1"/>
          </p:cNvSpPr>
          <p:nvPr/>
        </p:nvSpPr>
        <p:spPr bwMode="auto">
          <a:xfrm>
            <a:off x="4114800" y="3041649"/>
            <a:ext cx="6472490"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rgbClr val="336699"/>
                </a:solidFill>
              </a:rPr>
              <a:t>Drill-down to Consumer’s record to intervene to improve his/her care</a:t>
            </a:r>
          </a:p>
          <a:p>
            <a:pPr eaLnBrk="1" hangingPunct="1">
              <a:spcBef>
                <a:spcPct val="20000"/>
              </a:spcBef>
            </a:pPr>
            <a:endParaRPr lang="en-US" altLang="en-US" sz="1400">
              <a:solidFill>
                <a:srgbClr val="336699"/>
              </a:solidFill>
            </a:endParaRPr>
          </a:p>
        </p:txBody>
      </p:sp>
      <p:grpSp>
        <p:nvGrpSpPr>
          <p:cNvPr id="89" name="Group 86">
            <a:extLst>
              <a:ext uri="{FF2B5EF4-FFF2-40B4-BE49-F238E27FC236}">
                <a16:creationId xmlns:a16="http://schemas.microsoft.com/office/drawing/2014/main" id="{EB814DCE-A816-44D1-BFF4-B545010E14EF}"/>
              </a:ext>
            </a:extLst>
          </p:cNvPr>
          <p:cNvGrpSpPr>
            <a:grpSpLocks/>
          </p:cNvGrpSpPr>
          <p:nvPr/>
        </p:nvGrpSpPr>
        <p:grpSpPr bwMode="auto">
          <a:xfrm>
            <a:off x="4341813" y="3554190"/>
            <a:ext cx="5622620" cy="1100514"/>
            <a:chOff x="2111" y="2442"/>
            <a:chExt cx="3169" cy="714"/>
          </a:xfrm>
        </p:grpSpPr>
        <p:graphicFrame>
          <p:nvGraphicFramePr>
            <p:cNvPr id="90" name="Object 87">
              <a:extLst>
                <a:ext uri="{FF2B5EF4-FFF2-40B4-BE49-F238E27FC236}">
                  <a16:creationId xmlns:a16="http://schemas.microsoft.com/office/drawing/2014/main" id="{F6EA3686-FCE7-4ACB-918A-DE52BAC53E1B}"/>
                </a:ext>
              </a:extLst>
            </p:cNvPr>
            <p:cNvGraphicFramePr>
              <a:graphicFrameLocks noChangeAspect="1"/>
            </p:cNvGraphicFramePr>
            <p:nvPr/>
          </p:nvGraphicFramePr>
          <p:xfrm>
            <a:off x="2871" y="2604"/>
            <a:ext cx="153" cy="366"/>
          </p:xfrm>
          <a:graphic>
            <a:graphicData uri="http://schemas.openxmlformats.org/presentationml/2006/ole">
              <mc:AlternateContent xmlns:mc="http://schemas.openxmlformats.org/markup-compatibility/2006">
                <mc:Choice xmlns:v="urn:schemas-microsoft-com:vml" Requires="v">
                  <p:oleObj spid="_x0000_s50586" name="Visio" r:id="rId58" imgW="501433" imgH="1199781" progId="">
                    <p:embed/>
                  </p:oleObj>
                </mc:Choice>
                <mc:Fallback>
                  <p:oleObj name="Visio" r:id="rId58" imgW="501433" imgH="1199781" progId="">
                    <p:embed/>
                    <p:pic>
                      <p:nvPicPr>
                        <p:cNvPr id="144411" name="Object 87">
                          <a:extLst>
                            <a:ext uri="{FF2B5EF4-FFF2-40B4-BE49-F238E27FC236}">
                              <a16:creationId xmlns:a16="http://schemas.microsoft.com/office/drawing/2014/main" id="{BC934F68-F4D4-46CA-AF01-48030D2F2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 y="2604"/>
                          <a:ext cx="153" cy="36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1" name="Picture 88" descr="interior">
              <a:hlinkClick r:id="rId59"/>
              <a:extLst>
                <a:ext uri="{FF2B5EF4-FFF2-40B4-BE49-F238E27FC236}">
                  <a16:creationId xmlns:a16="http://schemas.microsoft.com/office/drawing/2014/main" id="{A8314422-AB91-4689-8A1E-D9B3A5A077AF}"/>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600" y="2490"/>
              <a:ext cx="624" cy="61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Line 89">
              <a:extLst>
                <a:ext uri="{FF2B5EF4-FFF2-40B4-BE49-F238E27FC236}">
                  <a16:creationId xmlns:a16="http://schemas.microsoft.com/office/drawing/2014/main" id="{2A3EDE31-91D5-4122-9457-65289693665F}"/>
                </a:ext>
              </a:extLst>
            </p:cNvPr>
            <p:cNvSpPr>
              <a:spLocks noChangeShapeType="1"/>
            </p:cNvSpPr>
            <p:nvPr/>
          </p:nvSpPr>
          <p:spPr bwMode="auto">
            <a:xfrm>
              <a:off x="3072" y="2922"/>
              <a:ext cx="480" cy="192"/>
            </a:xfrm>
            <a:prstGeom prst="line">
              <a:avLst/>
            </a:prstGeom>
            <a:noFill/>
            <a:ln w="28575">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90">
              <a:extLst>
                <a:ext uri="{FF2B5EF4-FFF2-40B4-BE49-F238E27FC236}">
                  <a16:creationId xmlns:a16="http://schemas.microsoft.com/office/drawing/2014/main" id="{2FCBF317-0A9C-4650-80EF-F3BB540FA3C0}"/>
                </a:ext>
              </a:extLst>
            </p:cNvPr>
            <p:cNvSpPr>
              <a:spLocks noChangeShapeType="1"/>
            </p:cNvSpPr>
            <p:nvPr/>
          </p:nvSpPr>
          <p:spPr bwMode="auto">
            <a:xfrm flipV="1">
              <a:off x="3072" y="2490"/>
              <a:ext cx="480" cy="144"/>
            </a:xfrm>
            <a:prstGeom prst="line">
              <a:avLst/>
            </a:prstGeom>
            <a:noFill/>
            <a:ln w="28575">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pic>
          <p:nvPicPr>
            <p:cNvPr id="94" name="Picture 91" descr="MPj04071670000[1]">
              <a:extLst>
                <a:ext uri="{FF2B5EF4-FFF2-40B4-BE49-F238E27FC236}">
                  <a16:creationId xmlns:a16="http://schemas.microsoft.com/office/drawing/2014/main" id="{8AD56309-12EC-4969-AFCC-365BDB92D7AA}"/>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387" y="2442"/>
              <a:ext cx="893"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 name="Group 92">
              <a:extLst>
                <a:ext uri="{FF2B5EF4-FFF2-40B4-BE49-F238E27FC236}">
                  <a16:creationId xmlns:a16="http://schemas.microsoft.com/office/drawing/2014/main" id="{FBA7A7AE-A2FB-4BF6-B8EF-DF189ED8FBEE}"/>
                </a:ext>
              </a:extLst>
            </p:cNvPr>
            <p:cNvGrpSpPr>
              <a:grpSpLocks/>
            </p:cNvGrpSpPr>
            <p:nvPr/>
          </p:nvGrpSpPr>
          <p:grpSpPr bwMode="auto">
            <a:xfrm>
              <a:off x="2111" y="2586"/>
              <a:ext cx="469" cy="411"/>
              <a:chOff x="768" y="3168"/>
              <a:chExt cx="528" cy="480"/>
            </a:xfrm>
          </p:grpSpPr>
          <p:sp>
            <p:nvSpPr>
              <p:cNvPr id="97" name="AutoShape 93">
                <a:extLst>
                  <a:ext uri="{FF2B5EF4-FFF2-40B4-BE49-F238E27FC236}">
                    <a16:creationId xmlns:a16="http://schemas.microsoft.com/office/drawing/2014/main" id="{A0ADF230-A48A-40BD-9B26-0189997F7B30}"/>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98" name="Object 94">
                <a:extLst>
                  <a:ext uri="{FF2B5EF4-FFF2-40B4-BE49-F238E27FC236}">
                    <a16:creationId xmlns:a16="http://schemas.microsoft.com/office/drawing/2014/main" id="{9CAFF37F-E050-421B-89EA-ADC778476CC9}"/>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0587" name="Visio" r:id="rId62" imgW="501433" imgH="1199781" progId="">
                      <p:embed/>
                    </p:oleObj>
                  </mc:Choice>
                  <mc:Fallback>
                    <p:oleObj name="Visio" r:id="rId62" imgW="501433" imgH="1199781" progId="">
                      <p:embed/>
                      <p:pic>
                        <p:nvPicPr>
                          <p:cNvPr id="144419" name="Object 94">
                            <a:extLst>
                              <a:ext uri="{FF2B5EF4-FFF2-40B4-BE49-F238E27FC236}">
                                <a16:creationId xmlns:a16="http://schemas.microsoft.com/office/drawing/2014/main" id="{C72AD38B-9D79-4BB7-BF82-886CDB06C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 name="Object 95">
                <a:extLst>
                  <a:ext uri="{FF2B5EF4-FFF2-40B4-BE49-F238E27FC236}">
                    <a16:creationId xmlns:a16="http://schemas.microsoft.com/office/drawing/2014/main" id="{E73D6558-40CB-44F2-BFBD-0F5F8E324D8F}"/>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0588" name="Visio" r:id="rId63" imgW="501433" imgH="1199781" progId="">
                      <p:embed/>
                    </p:oleObj>
                  </mc:Choice>
                  <mc:Fallback>
                    <p:oleObj name="Visio" r:id="rId63" imgW="501433" imgH="1199781" progId="">
                      <p:embed/>
                      <p:pic>
                        <p:nvPicPr>
                          <p:cNvPr id="144420" name="Object 95">
                            <a:extLst>
                              <a:ext uri="{FF2B5EF4-FFF2-40B4-BE49-F238E27FC236}">
                                <a16:creationId xmlns:a16="http://schemas.microsoft.com/office/drawing/2014/main" id="{DECF734D-4790-41F4-808E-F290097EE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 name="Object 96">
                <a:extLst>
                  <a:ext uri="{FF2B5EF4-FFF2-40B4-BE49-F238E27FC236}">
                    <a16:creationId xmlns:a16="http://schemas.microsoft.com/office/drawing/2014/main" id="{E5201B62-0CCC-4F2F-A709-DA86DDFC1760}"/>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0589" name="Visio" r:id="rId64" imgW="501433" imgH="1199781" progId="">
                      <p:embed/>
                    </p:oleObj>
                  </mc:Choice>
                  <mc:Fallback>
                    <p:oleObj name="Visio" r:id="rId64" imgW="501433" imgH="1199781" progId="">
                      <p:embed/>
                      <p:pic>
                        <p:nvPicPr>
                          <p:cNvPr id="144421" name="Object 96">
                            <a:extLst>
                              <a:ext uri="{FF2B5EF4-FFF2-40B4-BE49-F238E27FC236}">
                                <a16:creationId xmlns:a16="http://schemas.microsoft.com/office/drawing/2014/main" id="{ACACB70D-EFDE-4382-A97B-3E30B2373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6" name="AutoShape 97">
              <a:extLst>
                <a:ext uri="{FF2B5EF4-FFF2-40B4-BE49-F238E27FC236}">
                  <a16:creationId xmlns:a16="http://schemas.microsoft.com/office/drawing/2014/main" id="{872555C9-7D5E-40E7-9533-C972E52BE056}"/>
                </a:ext>
              </a:extLst>
            </p:cNvPr>
            <p:cNvSpPr>
              <a:spLocks noChangeArrowheads="1"/>
            </p:cNvSpPr>
            <p:nvPr/>
          </p:nvSpPr>
          <p:spPr bwMode="auto">
            <a:xfrm>
              <a:off x="2670" y="2646"/>
              <a:ext cx="144" cy="240"/>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01" name="Rectangle 98">
            <a:extLst>
              <a:ext uri="{FF2B5EF4-FFF2-40B4-BE49-F238E27FC236}">
                <a16:creationId xmlns:a16="http://schemas.microsoft.com/office/drawing/2014/main" id="{DE2E2A51-FA42-4B7E-88F1-18824DF0C0BF}"/>
              </a:ext>
            </a:extLst>
          </p:cNvPr>
          <p:cNvSpPr>
            <a:spLocks noChangeArrowheads="1"/>
          </p:cNvSpPr>
          <p:nvPr/>
        </p:nvSpPr>
        <p:spPr bwMode="auto">
          <a:xfrm>
            <a:off x="4114800" y="4794250"/>
            <a:ext cx="6472490"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rgbClr val="336699"/>
                </a:solidFill>
              </a:rPr>
              <a:t>Evaluate Care Quality and monitor for existing and potential adverse events in large populations</a:t>
            </a:r>
          </a:p>
          <a:p>
            <a:pPr eaLnBrk="1" hangingPunct="1">
              <a:spcBef>
                <a:spcPct val="20000"/>
              </a:spcBef>
            </a:pPr>
            <a:endParaRPr lang="en-US" altLang="en-US" sz="1400">
              <a:solidFill>
                <a:srgbClr val="336699"/>
              </a:solidFill>
            </a:endParaRPr>
          </a:p>
        </p:txBody>
      </p:sp>
      <p:grpSp>
        <p:nvGrpSpPr>
          <p:cNvPr id="102" name="Group 99">
            <a:extLst>
              <a:ext uri="{FF2B5EF4-FFF2-40B4-BE49-F238E27FC236}">
                <a16:creationId xmlns:a16="http://schemas.microsoft.com/office/drawing/2014/main" id="{460A7643-79F5-4756-9BB6-53DA5F68E3D7}"/>
              </a:ext>
            </a:extLst>
          </p:cNvPr>
          <p:cNvGrpSpPr>
            <a:grpSpLocks/>
          </p:cNvGrpSpPr>
          <p:nvPr/>
        </p:nvGrpSpPr>
        <p:grpSpPr bwMode="auto">
          <a:xfrm>
            <a:off x="4876799" y="5403867"/>
            <a:ext cx="4258217" cy="687436"/>
            <a:chOff x="2112" y="3600"/>
            <a:chExt cx="2400" cy="446"/>
          </a:xfrm>
        </p:grpSpPr>
        <p:pic>
          <p:nvPicPr>
            <p:cNvPr id="103" name="Picture 100" descr="MPj03988450000[1]">
              <a:extLst>
                <a:ext uri="{FF2B5EF4-FFF2-40B4-BE49-F238E27FC236}">
                  <a16:creationId xmlns:a16="http://schemas.microsoft.com/office/drawing/2014/main" id="{2EE2DB84-1A52-4BFE-981C-39A819DEBEE1}"/>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2544" y="3600"/>
              <a:ext cx="6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01" descr="MPj04026960000[1]">
              <a:extLst>
                <a:ext uri="{FF2B5EF4-FFF2-40B4-BE49-F238E27FC236}">
                  <a16:creationId xmlns:a16="http://schemas.microsoft.com/office/drawing/2014/main" id="{97226390-D061-4537-9596-7B947F52C9E3}"/>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408" y="3666"/>
              <a:ext cx="336"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5" name="Object 102">
              <a:extLst>
                <a:ext uri="{FF2B5EF4-FFF2-40B4-BE49-F238E27FC236}">
                  <a16:creationId xmlns:a16="http://schemas.microsoft.com/office/drawing/2014/main" id="{1A52B5C1-E9EB-4A0A-A860-13D2DC97AC6A}"/>
                </a:ext>
              </a:extLst>
            </p:cNvPr>
            <p:cNvGraphicFramePr>
              <a:graphicFrameLocks noChangeAspect="1"/>
            </p:cNvGraphicFramePr>
            <p:nvPr/>
          </p:nvGraphicFramePr>
          <p:xfrm>
            <a:off x="2112" y="3648"/>
            <a:ext cx="134" cy="317"/>
          </p:xfrm>
          <a:graphic>
            <a:graphicData uri="http://schemas.openxmlformats.org/presentationml/2006/ole">
              <mc:AlternateContent xmlns:mc="http://schemas.openxmlformats.org/markup-compatibility/2006">
                <mc:Choice xmlns:v="urn:schemas-microsoft-com:vml" Requires="v">
                  <p:oleObj spid="_x0000_s50590" name="Visio" r:id="rId67" imgW="501433" imgH="1199781" progId="">
                    <p:embed/>
                  </p:oleObj>
                </mc:Choice>
                <mc:Fallback>
                  <p:oleObj name="Visio" r:id="rId67" imgW="501433" imgH="1199781" progId="">
                    <p:embed/>
                    <p:pic>
                      <p:nvPicPr>
                        <p:cNvPr id="144406" name="Object 102">
                          <a:extLst>
                            <a:ext uri="{FF2B5EF4-FFF2-40B4-BE49-F238E27FC236}">
                              <a16:creationId xmlns:a16="http://schemas.microsoft.com/office/drawing/2014/main" id="{A708A9E0-0AC9-4366-8E01-411DFD6D6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3648"/>
                          <a:ext cx="134" cy="317"/>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 name="Text Box 103">
              <a:extLst>
                <a:ext uri="{FF2B5EF4-FFF2-40B4-BE49-F238E27FC236}">
                  <a16:creationId xmlns:a16="http://schemas.microsoft.com/office/drawing/2014/main" id="{9F8B88A1-8B26-40CD-A52D-3C8404D48C32}"/>
                </a:ext>
              </a:extLst>
            </p:cNvPr>
            <p:cNvSpPr txBox="1">
              <a:spLocks noChangeArrowheads="1"/>
            </p:cNvSpPr>
            <p:nvPr/>
          </p:nvSpPr>
          <p:spPr bwMode="auto">
            <a:xfrm>
              <a:off x="2352" y="3696"/>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rgbClr val="FF8230"/>
                </a:buClr>
                <a:buSzPct val="125000"/>
                <a:buFont typeface="Wingdings" panose="05000000000000000000" pitchFamily="2" charset="2"/>
                <a:buNone/>
              </a:pPr>
              <a:r>
                <a:rPr lang="en-US" altLang="en-US" b="1">
                  <a:solidFill>
                    <a:srgbClr val="003366"/>
                  </a:solidFill>
                </a:rPr>
                <a:t>+</a:t>
              </a:r>
            </a:p>
          </p:txBody>
        </p:sp>
        <p:sp>
          <p:nvSpPr>
            <p:cNvPr id="107" name="Text Box 104">
              <a:extLst>
                <a:ext uri="{FF2B5EF4-FFF2-40B4-BE49-F238E27FC236}">
                  <a16:creationId xmlns:a16="http://schemas.microsoft.com/office/drawing/2014/main" id="{3D76DD97-56DA-4A65-9CE7-C4830628C9FD}"/>
                </a:ext>
              </a:extLst>
            </p:cNvPr>
            <p:cNvSpPr txBox="1">
              <a:spLocks noChangeArrowheads="1"/>
            </p:cNvSpPr>
            <p:nvPr/>
          </p:nvSpPr>
          <p:spPr bwMode="auto">
            <a:xfrm>
              <a:off x="3024" y="3696"/>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rgbClr val="FF8230"/>
                </a:buClr>
                <a:buSzPct val="125000"/>
                <a:buFont typeface="Wingdings" panose="05000000000000000000" pitchFamily="2" charset="2"/>
                <a:buNone/>
              </a:pPr>
              <a:r>
                <a:rPr lang="en-US" altLang="en-US" b="1">
                  <a:solidFill>
                    <a:srgbClr val="003366"/>
                  </a:solidFill>
                </a:rPr>
                <a:t>+</a:t>
              </a:r>
            </a:p>
          </p:txBody>
        </p:sp>
        <p:sp>
          <p:nvSpPr>
            <p:cNvPr id="108" name="Text Box 105">
              <a:extLst>
                <a:ext uri="{FF2B5EF4-FFF2-40B4-BE49-F238E27FC236}">
                  <a16:creationId xmlns:a16="http://schemas.microsoft.com/office/drawing/2014/main" id="{0F973CEB-88FD-435B-BE50-5BCD416C367D}"/>
                </a:ext>
              </a:extLst>
            </p:cNvPr>
            <p:cNvSpPr txBox="1">
              <a:spLocks noChangeArrowheads="1"/>
            </p:cNvSpPr>
            <p:nvPr/>
          </p:nvSpPr>
          <p:spPr bwMode="auto">
            <a:xfrm>
              <a:off x="3840" y="3696"/>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rgbClr val="FF8230"/>
                </a:buClr>
                <a:buSzPct val="125000"/>
                <a:buFont typeface="Wingdings" panose="05000000000000000000" pitchFamily="2" charset="2"/>
                <a:buNone/>
              </a:pPr>
              <a:r>
                <a:rPr lang="en-US" altLang="en-US" b="1">
                  <a:solidFill>
                    <a:srgbClr val="003366"/>
                  </a:solidFill>
                </a:rPr>
                <a:t>=</a:t>
              </a:r>
            </a:p>
          </p:txBody>
        </p:sp>
        <p:sp>
          <p:nvSpPr>
            <p:cNvPr id="109" name="AutoShape 106">
              <a:extLst>
                <a:ext uri="{FF2B5EF4-FFF2-40B4-BE49-F238E27FC236}">
                  <a16:creationId xmlns:a16="http://schemas.microsoft.com/office/drawing/2014/main" id="{798C09CD-0EB5-4906-8840-A2B0E9595778}"/>
                </a:ext>
              </a:extLst>
            </p:cNvPr>
            <p:cNvSpPr>
              <a:spLocks noChangeArrowheads="1"/>
            </p:cNvSpPr>
            <p:nvPr/>
          </p:nvSpPr>
          <p:spPr bwMode="auto">
            <a:xfrm>
              <a:off x="4224" y="3678"/>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A50021"/>
            </a:solidFill>
            <a:ln w="9525" algn="ctr">
              <a:solidFill>
                <a:schemeClr val="bg2"/>
              </a:solidFill>
              <a:miter lim="800000"/>
              <a:headEnd/>
              <a:tailEnd/>
            </a:ln>
          </p:spPr>
          <p:txBody>
            <a:bodyPr wrap="none" anchor="ctr"/>
            <a:lstStyle/>
            <a:p>
              <a:endParaRPr lang="en-US"/>
            </a:p>
          </p:txBody>
        </p:sp>
      </p:grpSp>
    </p:spTree>
    <p:extLst>
      <p:ext uri="{BB962C8B-B14F-4D97-AF65-F5344CB8AC3E}">
        <p14:creationId xmlns:p14="http://schemas.microsoft.com/office/powerpoint/2010/main" val="1372209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A63493-CD7B-442C-833E-E6EE4F578910}"/>
              </a:ext>
            </a:extLst>
          </p:cNvPr>
          <p:cNvSpPr>
            <a:spLocks noGrp="1"/>
          </p:cNvSpPr>
          <p:nvPr>
            <p:ph type="sldNum" sz="quarter" idx="12"/>
          </p:nvPr>
        </p:nvSpPr>
        <p:spPr/>
        <p:txBody>
          <a:bodyPr/>
          <a:lstStyle/>
          <a:p>
            <a:fld id="{8BC64C03-9EC0-4B7E-8FE4-24DBF62E63E5}" type="slidenum">
              <a:rPr lang="en-US" smtClean="0"/>
              <a:t>74</a:t>
            </a:fld>
            <a:endParaRPr lang="en-US"/>
          </a:p>
        </p:txBody>
      </p:sp>
      <p:sp>
        <p:nvSpPr>
          <p:cNvPr id="4" name="Title 3">
            <a:extLst>
              <a:ext uri="{FF2B5EF4-FFF2-40B4-BE49-F238E27FC236}">
                <a16:creationId xmlns:a16="http://schemas.microsoft.com/office/drawing/2014/main" id="{423936BA-0344-4949-BF0B-7582C2D11A98}"/>
              </a:ext>
            </a:extLst>
          </p:cNvPr>
          <p:cNvSpPr>
            <a:spLocks noGrp="1"/>
          </p:cNvSpPr>
          <p:nvPr>
            <p:ph type="title"/>
          </p:nvPr>
        </p:nvSpPr>
        <p:spPr/>
        <p:txBody>
          <a:bodyPr/>
          <a:lstStyle/>
          <a:p>
            <a:r>
              <a:rPr lang="en-US" dirty="0"/>
              <a:t>Products and Services Positioning</a:t>
            </a:r>
          </a:p>
        </p:txBody>
      </p:sp>
      <p:sp>
        <p:nvSpPr>
          <p:cNvPr id="5" name="Rectangle 102">
            <a:extLst>
              <a:ext uri="{FF2B5EF4-FFF2-40B4-BE49-F238E27FC236}">
                <a16:creationId xmlns:a16="http://schemas.microsoft.com/office/drawing/2014/main" id="{657AF2D2-FD89-4BF9-AE4F-E5CD3E3E6E8B}"/>
              </a:ext>
            </a:extLst>
          </p:cNvPr>
          <p:cNvSpPr txBox="1">
            <a:spLocks noChangeArrowheads="1"/>
          </p:cNvSpPr>
          <p:nvPr/>
        </p:nvSpPr>
        <p:spPr bwMode="auto">
          <a:xfrm>
            <a:off x="1258132" y="1476462"/>
            <a:ext cx="8686800" cy="50005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buFont typeface="Wingdings" panose="05000000000000000000" pitchFamily="2" charset="2"/>
              <a:buNone/>
            </a:pPr>
            <a:r>
              <a:rPr lang="en-US" altLang="en-US" sz="1200" dirty="0"/>
              <a:t>How Customers use Cotiviti solutions?</a:t>
            </a:r>
          </a:p>
        </p:txBody>
      </p:sp>
      <p:sp>
        <p:nvSpPr>
          <p:cNvPr id="6" name="AutoShape 3">
            <a:extLst>
              <a:ext uri="{FF2B5EF4-FFF2-40B4-BE49-F238E27FC236}">
                <a16:creationId xmlns:a16="http://schemas.microsoft.com/office/drawing/2014/main" id="{A5112290-2B65-4227-8E0F-F8AC22592E8C}"/>
              </a:ext>
            </a:extLst>
          </p:cNvPr>
          <p:cNvSpPr>
            <a:spLocks noChangeArrowheads="1"/>
          </p:cNvSpPr>
          <p:nvPr/>
        </p:nvSpPr>
        <p:spPr bwMode="auto">
          <a:xfrm>
            <a:off x="1789945" y="2057400"/>
            <a:ext cx="1906587" cy="914400"/>
          </a:xfrm>
          <a:prstGeom prst="homePlate">
            <a:avLst>
              <a:gd name="adj" fmla="val 52127"/>
            </a:avLst>
          </a:prstGeom>
          <a:solidFill>
            <a:srgbClr val="DAE5D9">
              <a:alpha val="85881"/>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AutoShape 4">
            <a:extLst>
              <a:ext uri="{FF2B5EF4-FFF2-40B4-BE49-F238E27FC236}">
                <a16:creationId xmlns:a16="http://schemas.microsoft.com/office/drawing/2014/main" id="{D8C67B0B-355C-49CB-9A75-71C88360182E}"/>
              </a:ext>
            </a:extLst>
          </p:cNvPr>
          <p:cNvSpPr>
            <a:spLocks noChangeArrowheads="1"/>
          </p:cNvSpPr>
          <p:nvPr/>
        </p:nvSpPr>
        <p:spPr bwMode="auto">
          <a:xfrm>
            <a:off x="1791532" y="3162300"/>
            <a:ext cx="1905000" cy="914400"/>
          </a:xfrm>
          <a:prstGeom prst="homePlate">
            <a:avLst>
              <a:gd name="adj" fmla="val 52083"/>
            </a:avLst>
          </a:prstGeom>
          <a:gradFill rotWithShape="1">
            <a:gsLst>
              <a:gs pos="0">
                <a:srgbClr val="96D161">
                  <a:alpha val="75998"/>
                </a:srgbClr>
              </a:gs>
              <a:gs pos="100000">
                <a:srgbClr val="EAEFE9"/>
              </a:gs>
            </a:gsLst>
            <a:lin ang="0" scaled="1"/>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AutoShape 5">
            <a:extLst>
              <a:ext uri="{FF2B5EF4-FFF2-40B4-BE49-F238E27FC236}">
                <a16:creationId xmlns:a16="http://schemas.microsoft.com/office/drawing/2014/main" id="{F027288C-6BF9-45E9-9F94-E8E2AC6A6FAA}"/>
              </a:ext>
            </a:extLst>
          </p:cNvPr>
          <p:cNvSpPr>
            <a:spLocks noChangeArrowheads="1"/>
          </p:cNvSpPr>
          <p:nvPr/>
        </p:nvSpPr>
        <p:spPr bwMode="auto">
          <a:xfrm>
            <a:off x="1791532" y="4238625"/>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 name="Rectangle 6">
            <a:extLst>
              <a:ext uri="{FF2B5EF4-FFF2-40B4-BE49-F238E27FC236}">
                <a16:creationId xmlns:a16="http://schemas.microsoft.com/office/drawing/2014/main" id="{D637A1F8-CA73-4447-A863-2EC819CB60DF}"/>
              </a:ext>
            </a:extLst>
          </p:cNvPr>
          <p:cNvSpPr>
            <a:spLocks noChangeArrowheads="1"/>
          </p:cNvSpPr>
          <p:nvPr/>
        </p:nvSpPr>
        <p:spPr bwMode="auto">
          <a:xfrm>
            <a:off x="1877257" y="2300288"/>
            <a:ext cx="1643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Clinical Users</a:t>
            </a:r>
          </a:p>
        </p:txBody>
      </p:sp>
      <p:sp>
        <p:nvSpPr>
          <p:cNvPr id="10" name="Rectangle 7">
            <a:extLst>
              <a:ext uri="{FF2B5EF4-FFF2-40B4-BE49-F238E27FC236}">
                <a16:creationId xmlns:a16="http://schemas.microsoft.com/office/drawing/2014/main" id="{A070C278-D0DE-43E4-B49F-D477D829923C}"/>
              </a:ext>
            </a:extLst>
          </p:cNvPr>
          <p:cNvSpPr>
            <a:spLocks noChangeArrowheads="1"/>
          </p:cNvSpPr>
          <p:nvPr/>
        </p:nvSpPr>
        <p:spPr bwMode="auto">
          <a:xfrm>
            <a:off x="1870907" y="3435350"/>
            <a:ext cx="173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44000D"/>
                </a:solidFill>
              </a:rPr>
              <a:t>Financial Users</a:t>
            </a:r>
          </a:p>
        </p:txBody>
      </p:sp>
      <p:sp>
        <p:nvSpPr>
          <p:cNvPr id="11" name="Rectangle 8">
            <a:extLst>
              <a:ext uri="{FF2B5EF4-FFF2-40B4-BE49-F238E27FC236}">
                <a16:creationId xmlns:a16="http://schemas.microsoft.com/office/drawing/2014/main" id="{3DBDB0B8-AB28-4360-BA49-8E850914EF9E}"/>
              </a:ext>
            </a:extLst>
          </p:cNvPr>
          <p:cNvSpPr>
            <a:spLocks noChangeArrowheads="1"/>
          </p:cNvSpPr>
          <p:nvPr/>
        </p:nvSpPr>
        <p:spPr bwMode="auto">
          <a:xfrm>
            <a:off x="1856620" y="4492625"/>
            <a:ext cx="1716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Strategic Users</a:t>
            </a:r>
          </a:p>
        </p:txBody>
      </p:sp>
      <p:sp>
        <p:nvSpPr>
          <p:cNvPr id="12" name="AutoShape 9">
            <a:extLst>
              <a:ext uri="{FF2B5EF4-FFF2-40B4-BE49-F238E27FC236}">
                <a16:creationId xmlns:a16="http://schemas.microsoft.com/office/drawing/2014/main" id="{A22B5C17-CC54-423C-8557-3ECFFA61CEB7}"/>
              </a:ext>
            </a:extLst>
          </p:cNvPr>
          <p:cNvSpPr>
            <a:spLocks noChangeArrowheads="1"/>
          </p:cNvSpPr>
          <p:nvPr/>
        </p:nvSpPr>
        <p:spPr bwMode="auto">
          <a:xfrm>
            <a:off x="1789945" y="5334000"/>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 name="Rectangle 10">
            <a:extLst>
              <a:ext uri="{FF2B5EF4-FFF2-40B4-BE49-F238E27FC236}">
                <a16:creationId xmlns:a16="http://schemas.microsoft.com/office/drawing/2014/main" id="{951100CF-84F4-4E6B-85BE-071185C50F2C}"/>
              </a:ext>
            </a:extLst>
          </p:cNvPr>
          <p:cNvSpPr>
            <a:spLocks noChangeArrowheads="1"/>
          </p:cNvSpPr>
          <p:nvPr/>
        </p:nvSpPr>
        <p:spPr bwMode="auto">
          <a:xfrm>
            <a:off x="1855032" y="5589588"/>
            <a:ext cx="1554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Consumers</a:t>
            </a:r>
          </a:p>
        </p:txBody>
      </p:sp>
      <p:sp>
        <p:nvSpPr>
          <p:cNvPr id="14" name="Rectangle 11">
            <a:extLst>
              <a:ext uri="{FF2B5EF4-FFF2-40B4-BE49-F238E27FC236}">
                <a16:creationId xmlns:a16="http://schemas.microsoft.com/office/drawing/2014/main" id="{440F61CF-DE98-4684-90E4-5B6B4A271E82}"/>
              </a:ext>
            </a:extLst>
          </p:cNvPr>
          <p:cNvSpPr>
            <a:spLocks noChangeArrowheads="1"/>
          </p:cNvSpPr>
          <p:nvPr/>
        </p:nvSpPr>
        <p:spPr bwMode="auto">
          <a:xfrm>
            <a:off x="3925132" y="1981200"/>
            <a:ext cx="63246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1" eaLnBrk="1" hangingPunct="1">
              <a:spcBef>
                <a:spcPct val="20000"/>
              </a:spcBef>
              <a:buClr>
                <a:srgbClr val="FF8230"/>
              </a:buClr>
              <a:buSzPct val="125000"/>
              <a:buFont typeface="Wingdings" panose="05000000000000000000" pitchFamily="2" charset="2"/>
              <a:buNone/>
            </a:pPr>
            <a:r>
              <a:rPr lang="en-US" altLang="en-US" sz="1400">
                <a:solidFill>
                  <a:srgbClr val="336699"/>
                </a:solidFill>
              </a:rPr>
              <a:t>Aggregate complex information into simple, informative views</a:t>
            </a: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r>
              <a:rPr lang="en-US" altLang="en-US" sz="1400">
                <a:solidFill>
                  <a:srgbClr val="336699"/>
                </a:solidFill>
              </a:rPr>
              <a:t>Discover key drivers of Medical and Pharmacy cost. Predict financial exposure and risk. </a:t>
            </a: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r>
              <a:rPr lang="en-US" altLang="en-US" sz="1400">
                <a:solidFill>
                  <a:srgbClr val="336699"/>
                </a:solidFill>
              </a:rPr>
              <a:t>Maximize revenue opportunities from Customers and other sources </a:t>
            </a: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p:txBody>
      </p:sp>
      <p:grpSp>
        <p:nvGrpSpPr>
          <p:cNvPr id="15" name="Group 12">
            <a:extLst>
              <a:ext uri="{FF2B5EF4-FFF2-40B4-BE49-F238E27FC236}">
                <a16:creationId xmlns:a16="http://schemas.microsoft.com/office/drawing/2014/main" id="{7322F281-A808-4EBB-A82E-2ACEB7516343}"/>
              </a:ext>
            </a:extLst>
          </p:cNvPr>
          <p:cNvGrpSpPr>
            <a:grpSpLocks/>
          </p:cNvGrpSpPr>
          <p:nvPr/>
        </p:nvGrpSpPr>
        <p:grpSpPr bwMode="auto">
          <a:xfrm>
            <a:off x="4839532" y="2438400"/>
            <a:ext cx="914400" cy="874713"/>
            <a:chOff x="3024" y="192"/>
            <a:chExt cx="576" cy="551"/>
          </a:xfrm>
        </p:grpSpPr>
        <p:sp>
          <p:nvSpPr>
            <p:cNvPr id="16" name="AutoShape 13">
              <a:extLst>
                <a:ext uri="{FF2B5EF4-FFF2-40B4-BE49-F238E27FC236}">
                  <a16:creationId xmlns:a16="http://schemas.microsoft.com/office/drawing/2014/main" id="{FB879EF8-2FE2-46EE-B1B0-D4EE605C1B8C}"/>
                </a:ext>
              </a:extLst>
            </p:cNvPr>
            <p:cNvSpPr>
              <a:spLocks noChangeArrowheads="1"/>
            </p:cNvSpPr>
            <p:nvPr/>
          </p:nvSpPr>
          <p:spPr bwMode="auto">
            <a:xfrm>
              <a:off x="3049" y="192"/>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 name="AutoShape 14">
              <a:extLst>
                <a:ext uri="{FF2B5EF4-FFF2-40B4-BE49-F238E27FC236}">
                  <a16:creationId xmlns:a16="http://schemas.microsoft.com/office/drawing/2014/main" id="{FE43BF90-07B2-4BC9-A624-D525C6132E50}"/>
                </a:ext>
              </a:extLst>
            </p:cNvPr>
            <p:cNvSpPr>
              <a:spLocks noChangeArrowheads="1"/>
            </p:cNvSpPr>
            <p:nvPr/>
          </p:nvSpPr>
          <p:spPr bwMode="auto">
            <a:xfrm>
              <a:off x="3149" y="192"/>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 name="AutoShape 15">
              <a:extLst>
                <a:ext uri="{FF2B5EF4-FFF2-40B4-BE49-F238E27FC236}">
                  <a16:creationId xmlns:a16="http://schemas.microsoft.com/office/drawing/2014/main" id="{845DE906-1991-4CA9-9373-0F5C95D18191}"/>
                </a:ext>
              </a:extLst>
            </p:cNvPr>
            <p:cNvSpPr>
              <a:spLocks noChangeArrowheads="1"/>
            </p:cNvSpPr>
            <p:nvPr/>
          </p:nvSpPr>
          <p:spPr bwMode="auto">
            <a:xfrm>
              <a:off x="3250" y="192"/>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 name="AutoShape 16">
              <a:extLst>
                <a:ext uri="{FF2B5EF4-FFF2-40B4-BE49-F238E27FC236}">
                  <a16:creationId xmlns:a16="http://schemas.microsoft.com/office/drawing/2014/main" id="{06C8164D-8935-4550-BCE7-9ACE80053EC4}"/>
                </a:ext>
              </a:extLst>
            </p:cNvPr>
            <p:cNvSpPr>
              <a:spLocks noChangeArrowheads="1"/>
            </p:cNvSpPr>
            <p:nvPr/>
          </p:nvSpPr>
          <p:spPr bwMode="auto">
            <a:xfrm>
              <a:off x="3350" y="192"/>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 name="AutoShape 17">
              <a:extLst>
                <a:ext uri="{FF2B5EF4-FFF2-40B4-BE49-F238E27FC236}">
                  <a16:creationId xmlns:a16="http://schemas.microsoft.com/office/drawing/2014/main" id="{4508F697-3C4B-4702-84DA-32DC419D97B3}"/>
                </a:ext>
              </a:extLst>
            </p:cNvPr>
            <p:cNvSpPr>
              <a:spLocks noChangeArrowheads="1"/>
            </p:cNvSpPr>
            <p:nvPr/>
          </p:nvSpPr>
          <p:spPr bwMode="auto">
            <a:xfrm>
              <a:off x="3450" y="192"/>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 name="AutoShape 18">
              <a:extLst>
                <a:ext uri="{FF2B5EF4-FFF2-40B4-BE49-F238E27FC236}">
                  <a16:creationId xmlns:a16="http://schemas.microsoft.com/office/drawing/2014/main" id="{B74FEAD1-D795-4F1C-A632-80920F765B32}"/>
                </a:ext>
              </a:extLst>
            </p:cNvPr>
            <p:cNvSpPr>
              <a:spLocks noChangeArrowheads="1"/>
            </p:cNvSpPr>
            <p:nvPr/>
          </p:nvSpPr>
          <p:spPr bwMode="auto">
            <a:xfrm>
              <a:off x="3099"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 name="AutoShape 19">
              <a:extLst>
                <a:ext uri="{FF2B5EF4-FFF2-40B4-BE49-F238E27FC236}">
                  <a16:creationId xmlns:a16="http://schemas.microsoft.com/office/drawing/2014/main" id="{8FE1AF80-6AD2-44AC-A5F4-2ED481D5E4DA}"/>
                </a:ext>
              </a:extLst>
            </p:cNvPr>
            <p:cNvSpPr>
              <a:spLocks noChangeArrowheads="1"/>
            </p:cNvSpPr>
            <p:nvPr/>
          </p:nvSpPr>
          <p:spPr bwMode="auto">
            <a:xfrm>
              <a:off x="3200"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 name="AutoShape 20">
              <a:extLst>
                <a:ext uri="{FF2B5EF4-FFF2-40B4-BE49-F238E27FC236}">
                  <a16:creationId xmlns:a16="http://schemas.microsoft.com/office/drawing/2014/main" id="{8590EC85-6788-4792-91CF-0C853EDC6283}"/>
                </a:ext>
              </a:extLst>
            </p:cNvPr>
            <p:cNvSpPr>
              <a:spLocks noChangeArrowheads="1"/>
            </p:cNvSpPr>
            <p:nvPr/>
          </p:nvSpPr>
          <p:spPr bwMode="auto">
            <a:xfrm>
              <a:off x="3299"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 name="AutoShape 21">
              <a:extLst>
                <a:ext uri="{FF2B5EF4-FFF2-40B4-BE49-F238E27FC236}">
                  <a16:creationId xmlns:a16="http://schemas.microsoft.com/office/drawing/2014/main" id="{2944B3A8-6B3E-4456-91CB-6F01C20AA691}"/>
                </a:ext>
              </a:extLst>
            </p:cNvPr>
            <p:cNvSpPr>
              <a:spLocks noChangeArrowheads="1"/>
            </p:cNvSpPr>
            <p:nvPr/>
          </p:nvSpPr>
          <p:spPr bwMode="auto">
            <a:xfrm>
              <a:off x="3400"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5" name="AutoShape 22">
              <a:extLst>
                <a:ext uri="{FF2B5EF4-FFF2-40B4-BE49-F238E27FC236}">
                  <a16:creationId xmlns:a16="http://schemas.microsoft.com/office/drawing/2014/main" id="{521E85E5-BB32-4A55-A44A-561372A65F10}"/>
                </a:ext>
              </a:extLst>
            </p:cNvPr>
            <p:cNvSpPr>
              <a:spLocks noChangeArrowheads="1"/>
            </p:cNvSpPr>
            <p:nvPr/>
          </p:nvSpPr>
          <p:spPr bwMode="auto">
            <a:xfrm>
              <a:off x="3500"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 name="AutoShape 23">
              <a:extLst>
                <a:ext uri="{FF2B5EF4-FFF2-40B4-BE49-F238E27FC236}">
                  <a16:creationId xmlns:a16="http://schemas.microsoft.com/office/drawing/2014/main" id="{B92BA436-9346-4AB6-A482-C26E27B85A57}"/>
                </a:ext>
              </a:extLst>
            </p:cNvPr>
            <p:cNvSpPr>
              <a:spLocks noChangeArrowheads="1"/>
            </p:cNvSpPr>
            <p:nvPr/>
          </p:nvSpPr>
          <p:spPr bwMode="auto">
            <a:xfrm>
              <a:off x="3074" y="34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 name="AutoShape 24">
              <a:extLst>
                <a:ext uri="{FF2B5EF4-FFF2-40B4-BE49-F238E27FC236}">
                  <a16:creationId xmlns:a16="http://schemas.microsoft.com/office/drawing/2014/main" id="{57B9173B-5922-4059-84F4-5EEF937E143A}"/>
                </a:ext>
              </a:extLst>
            </p:cNvPr>
            <p:cNvSpPr>
              <a:spLocks noChangeArrowheads="1"/>
            </p:cNvSpPr>
            <p:nvPr/>
          </p:nvSpPr>
          <p:spPr bwMode="auto">
            <a:xfrm>
              <a:off x="3174" y="346"/>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 name="AutoShape 25">
              <a:extLst>
                <a:ext uri="{FF2B5EF4-FFF2-40B4-BE49-F238E27FC236}">
                  <a16:creationId xmlns:a16="http://schemas.microsoft.com/office/drawing/2014/main" id="{AB7FA226-8DCC-4AD3-A95B-FB9C3A7F6552}"/>
                </a:ext>
              </a:extLst>
            </p:cNvPr>
            <p:cNvSpPr>
              <a:spLocks noChangeArrowheads="1"/>
            </p:cNvSpPr>
            <p:nvPr/>
          </p:nvSpPr>
          <p:spPr bwMode="auto">
            <a:xfrm>
              <a:off x="3275" y="34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9" name="AutoShape 26">
              <a:extLst>
                <a:ext uri="{FF2B5EF4-FFF2-40B4-BE49-F238E27FC236}">
                  <a16:creationId xmlns:a16="http://schemas.microsoft.com/office/drawing/2014/main" id="{853AC866-A64B-40C3-B57D-DA72A8DE48B7}"/>
                </a:ext>
              </a:extLst>
            </p:cNvPr>
            <p:cNvSpPr>
              <a:spLocks noChangeArrowheads="1"/>
            </p:cNvSpPr>
            <p:nvPr/>
          </p:nvSpPr>
          <p:spPr bwMode="auto">
            <a:xfrm>
              <a:off x="3374" y="346"/>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 name="AutoShape 27">
              <a:extLst>
                <a:ext uri="{FF2B5EF4-FFF2-40B4-BE49-F238E27FC236}">
                  <a16:creationId xmlns:a16="http://schemas.microsoft.com/office/drawing/2014/main" id="{B22D55D0-3965-4220-BEF8-01E90F955596}"/>
                </a:ext>
              </a:extLst>
            </p:cNvPr>
            <p:cNvSpPr>
              <a:spLocks noChangeArrowheads="1"/>
            </p:cNvSpPr>
            <p:nvPr/>
          </p:nvSpPr>
          <p:spPr bwMode="auto">
            <a:xfrm>
              <a:off x="3475" y="34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 name="AutoShape 28">
              <a:extLst>
                <a:ext uri="{FF2B5EF4-FFF2-40B4-BE49-F238E27FC236}">
                  <a16:creationId xmlns:a16="http://schemas.microsoft.com/office/drawing/2014/main" id="{B014337F-A054-4547-B160-E1217EADB9C0}"/>
                </a:ext>
              </a:extLst>
            </p:cNvPr>
            <p:cNvSpPr>
              <a:spLocks noChangeArrowheads="1"/>
            </p:cNvSpPr>
            <p:nvPr/>
          </p:nvSpPr>
          <p:spPr bwMode="auto">
            <a:xfrm>
              <a:off x="3125"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 name="AutoShape 29">
              <a:extLst>
                <a:ext uri="{FF2B5EF4-FFF2-40B4-BE49-F238E27FC236}">
                  <a16:creationId xmlns:a16="http://schemas.microsoft.com/office/drawing/2014/main" id="{4CB466E2-79CC-447D-B37A-75201DA54B05}"/>
                </a:ext>
              </a:extLst>
            </p:cNvPr>
            <p:cNvSpPr>
              <a:spLocks noChangeArrowheads="1"/>
            </p:cNvSpPr>
            <p:nvPr/>
          </p:nvSpPr>
          <p:spPr bwMode="auto">
            <a:xfrm>
              <a:off x="3224"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3" name="AutoShape 30">
              <a:extLst>
                <a:ext uri="{FF2B5EF4-FFF2-40B4-BE49-F238E27FC236}">
                  <a16:creationId xmlns:a16="http://schemas.microsoft.com/office/drawing/2014/main" id="{1495386B-F318-4848-A4D4-36EA49938FF0}"/>
                </a:ext>
              </a:extLst>
            </p:cNvPr>
            <p:cNvSpPr>
              <a:spLocks noChangeArrowheads="1"/>
            </p:cNvSpPr>
            <p:nvPr/>
          </p:nvSpPr>
          <p:spPr bwMode="auto">
            <a:xfrm>
              <a:off x="3325"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 name="AutoShape 31">
              <a:extLst>
                <a:ext uri="{FF2B5EF4-FFF2-40B4-BE49-F238E27FC236}">
                  <a16:creationId xmlns:a16="http://schemas.microsoft.com/office/drawing/2014/main" id="{514C180B-877B-49CF-A498-A03564250F81}"/>
                </a:ext>
              </a:extLst>
            </p:cNvPr>
            <p:cNvSpPr>
              <a:spLocks noChangeArrowheads="1"/>
            </p:cNvSpPr>
            <p:nvPr/>
          </p:nvSpPr>
          <p:spPr bwMode="auto">
            <a:xfrm>
              <a:off x="3425"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5" name="AutoShape 32">
              <a:extLst>
                <a:ext uri="{FF2B5EF4-FFF2-40B4-BE49-F238E27FC236}">
                  <a16:creationId xmlns:a16="http://schemas.microsoft.com/office/drawing/2014/main" id="{E1184364-65CF-43C7-A5A8-278DB0B51DDE}"/>
                </a:ext>
              </a:extLst>
            </p:cNvPr>
            <p:cNvSpPr>
              <a:spLocks noChangeArrowheads="1"/>
            </p:cNvSpPr>
            <p:nvPr/>
          </p:nvSpPr>
          <p:spPr bwMode="auto">
            <a:xfrm>
              <a:off x="3525"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 name="AutoShape 33">
              <a:extLst>
                <a:ext uri="{FF2B5EF4-FFF2-40B4-BE49-F238E27FC236}">
                  <a16:creationId xmlns:a16="http://schemas.microsoft.com/office/drawing/2014/main" id="{EA696D63-C906-4B87-ADF4-815DB938797C}"/>
                </a:ext>
              </a:extLst>
            </p:cNvPr>
            <p:cNvSpPr>
              <a:spLocks noChangeArrowheads="1"/>
            </p:cNvSpPr>
            <p:nvPr/>
          </p:nvSpPr>
          <p:spPr bwMode="auto">
            <a:xfrm>
              <a:off x="3024"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 name="AutoShape 34">
              <a:extLst>
                <a:ext uri="{FF2B5EF4-FFF2-40B4-BE49-F238E27FC236}">
                  <a16:creationId xmlns:a16="http://schemas.microsoft.com/office/drawing/2014/main" id="{5D13B2AA-6906-46A9-A462-6362DB4BB9D5}"/>
                </a:ext>
              </a:extLst>
            </p:cNvPr>
            <p:cNvSpPr>
              <a:spLocks noChangeArrowheads="1"/>
            </p:cNvSpPr>
            <p:nvPr/>
          </p:nvSpPr>
          <p:spPr bwMode="auto">
            <a:xfrm>
              <a:off x="3125"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 name="AutoShape 35">
              <a:extLst>
                <a:ext uri="{FF2B5EF4-FFF2-40B4-BE49-F238E27FC236}">
                  <a16:creationId xmlns:a16="http://schemas.microsoft.com/office/drawing/2014/main" id="{7114ECB5-0120-4EC7-95B8-FABFB56B6602}"/>
                </a:ext>
              </a:extLst>
            </p:cNvPr>
            <p:cNvSpPr>
              <a:spLocks noChangeArrowheads="1"/>
            </p:cNvSpPr>
            <p:nvPr/>
          </p:nvSpPr>
          <p:spPr bwMode="auto">
            <a:xfrm>
              <a:off x="3224"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9" name="AutoShape 36">
              <a:extLst>
                <a:ext uri="{FF2B5EF4-FFF2-40B4-BE49-F238E27FC236}">
                  <a16:creationId xmlns:a16="http://schemas.microsoft.com/office/drawing/2014/main" id="{45589BE9-CCC8-4CBE-BDCA-D3B398C8BC98}"/>
                </a:ext>
              </a:extLst>
            </p:cNvPr>
            <p:cNvSpPr>
              <a:spLocks noChangeArrowheads="1"/>
            </p:cNvSpPr>
            <p:nvPr/>
          </p:nvSpPr>
          <p:spPr bwMode="auto">
            <a:xfrm>
              <a:off x="3325"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0" name="AutoShape 37">
              <a:extLst>
                <a:ext uri="{FF2B5EF4-FFF2-40B4-BE49-F238E27FC236}">
                  <a16:creationId xmlns:a16="http://schemas.microsoft.com/office/drawing/2014/main" id="{41B0587B-7A76-4825-9CF0-303F89E4FBB6}"/>
                </a:ext>
              </a:extLst>
            </p:cNvPr>
            <p:cNvSpPr>
              <a:spLocks noChangeArrowheads="1"/>
            </p:cNvSpPr>
            <p:nvPr/>
          </p:nvSpPr>
          <p:spPr bwMode="auto">
            <a:xfrm>
              <a:off x="3425"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 name="AutoShape 38">
              <a:extLst>
                <a:ext uri="{FF2B5EF4-FFF2-40B4-BE49-F238E27FC236}">
                  <a16:creationId xmlns:a16="http://schemas.microsoft.com/office/drawing/2014/main" id="{A73B971F-EF42-4890-9FCE-FD583ACB673C}"/>
                </a:ext>
              </a:extLst>
            </p:cNvPr>
            <p:cNvSpPr>
              <a:spLocks noChangeArrowheads="1"/>
            </p:cNvSpPr>
            <p:nvPr/>
          </p:nvSpPr>
          <p:spPr bwMode="auto">
            <a:xfrm>
              <a:off x="3074" y="544"/>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2" name="AutoShape 39">
              <a:extLst>
                <a:ext uri="{FF2B5EF4-FFF2-40B4-BE49-F238E27FC236}">
                  <a16:creationId xmlns:a16="http://schemas.microsoft.com/office/drawing/2014/main" id="{9088EA56-D1A1-4193-980F-A7918422F252}"/>
                </a:ext>
              </a:extLst>
            </p:cNvPr>
            <p:cNvSpPr>
              <a:spLocks noChangeArrowheads="1"/>
            </p:cNvSpPr>
            <p:nvPr/>
          </p:nvSpPr>
          <p:spPr bwMode="auto">
            <a:xfrm>
              <a:off x="3174" y="544"/>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3" name="AutoShape 40">
              <a:extLst>
                <a:ext uri="{FF2B5EF4-FFF2-40B4-BE49-F238E27FC236}">
                  <a16:creationId xmlns:a16="http://schemas.microsoft.com/office/drawing/2014/main" id="{7BCEAA02-F9F3-45EC-855E-668B4939BBBA}"/>
                </a:ext>
              </a:extLst>
            </p:cNvPr>
            <p:cNvSpPr>
              <a:spLocks noChangeArrowheads="1"/>
            </p:cNvSpPr>
            <p:nvPr/>
          </p:nvSpPr>
          <p:spPr bwMode="auto">
            <a:xfrm>
              <a:off x="3275" y="544"/>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 name="AutoShape 41">
              <a:extLst>
                <a:ext uri="{FF2B5EF4-FFF2-40B4-BE49-F238E27FC236}">
                  <a16:creationId xmlns:a16="http://schemas.microsoft.com/office/drawing/2014/main" id="{97FFBFC4-7420-4503-8C6D-AA391DB49BE6}"/>
                </a:ext>
              </a:extLst>
            </p:cNvPr>
            <p:cNvSpPr>
              <a:spLocks noChangeArrowheads="1"/>
            </p:cNvSpPr>
            <p:nvPr/>
          </p:nvSpPr>
          <p:spPr bwMode="auto">
            <a:xfrm>
              <a:off x="3374" y="544"/>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5" name="AutoShape 42">
              <a:extLst>
                <a:ext uri="{FF2B5EF4-FFF2-40B4-BE49-F238E27FC236}">
                  <a16:creationId xmlns:a16="http://schemas.microsoft.com/office/drawing/2014/main" id="{D30D6BF9-2AD8-4B59-BEF0-7F3B05EBC84D}"/>
                </a:ext>
              </a:extLst>
            </p:cNvPr>
            <p:cNvSpPr>
              <a:spLocks noChangeArrowheads="1"/>
            </p:cNvSpPr>
            <p:nvPr/>
          </p:nvSpPr>
          <p:spPr bwMode="auto">
            <a:xfrm>
              <a:off x="3475" y="544"/>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 name="AutoShape 43">
              <a:extLst>
                <a:ext uri="{FF2B5EF4-FFF2-40B4-BE49-F238E27FC236}">
                  <a16:creationId xmlns:a16="http://schemas.microsoft.com/office/drawing/2014/main" id="{B0A43606-B3AE-477D-9636-DD41956231EC}"/>
                </a:ext>
              </a:extLst>
            </p:cNvPr>
            <p:cNvSpPr>
              <a:spLocks noChangeArrowheads="1"/>
            </p:cNvSpPr>
            <p:nvPr/>
          </p:nvSpPr>
          <p:spPr bwMode="auto">
            <a:xfrm>
              <a:off x="3074" y="655"/>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7" name="AutoShape 44">
              <a:extLst>
                <a:ext uri="{FF2B5EF4-FFF2-40B4-BE49-F238E27FC236}">
                  <a16:creationId xmlns:a16="http://schemas.microsoft.com/office/drawing/2014/main" id="{4492B51C-0097-425B-99A6-180DAFE1AFAA}"/>
                </a:ext>
              </a:extLst>
            </p:cNvPr>
            <p:cNvSpPr>
              <a:spLocks noChangeArrowheads="1"/>
            </p:cNvSpPr>
            <p:nvPr/>
          </p:nvSpPr>
          <p:spPr bwMode="auto">
            <a:xfrm>
              <a:off x="3174" y="655"/>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 name="AutoShape 45">
              <a:extLst>
                <a:ext uri="{FF2B5EF4-FFF2-40B4-BE49-F238E27FC236}">
                  <a16:creationId xmlns:a16="http://schemas.microsoft.com/office/drawing/2014/main" id="{8B893C68-09E4-47A1-942E-EB06F6F9ED60}"/>
                </a:ext>
              </a:extLst>
            </p:cNvPr>
            <p:cNvSpPr>
              <a:spLocks noChangeArrowheads="1"/>
            </p:cNvSpPr>
            <p:nvPr/>
          </p:nvSpPr>
          <p:spPr bwMode="auto">
            <a:xfrm>
              <a:off x="3275" y="655"/>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9" name="AutoShape 46">
              <a:extLst>
                <a:ext uri="{FF2B5EF4-FFF2-40B4-BE49-F238E27FC236}">
                  <a16:creationId xmlns:a16="http://schemas.microsoft.com/office/drawing/2014/main" id="{17D71EB2-2B65-4B80-B3BA-AADA65CE2242}"/>
                </a:ext>
              </a:extLst>
            </p:cNvPr>
            <p:cNvSpPr>
              <a:spLocks noChangeArrowheads="1"/>
            </p:cNvSpPr>
            <p:nvPr/>
          </p:nvSpPr>
          <p:spPr bwMode="auto">
            <a:xfrm>
              <a:off x="3374" y="655"/>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0" name="AutoShape 47">
              <a:extLst>
                <a:ext uri="{FF2B5EF4-FFF2-40B4-BE49-F238E27FC236}">
                  <a16:creationId xmlns:a16="http://schemas.microsoft.com/office/drawing/2014/main" id="{5FD1BB1A-7F50-44D5-994E-D54659FCB7B9}"/>
                </a:ext>
              </a:extLst>
            </p:cNvPr>
            <p:cNvSpPr>
              <a:spLocks noChangeArrowheads="1"/>
            </p:cNvSpPr>
            <p:nvPr/>
          </p:nvSpPr>
          <p:spPr bwMode="auto">
            <a:xfrm>
              <a:off x="3475" y="655"/>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51" name="AutoShape 48">
            <a:extLst>
              <a:ext uri="{FF2B5EF4-FFF2-40B4-BE49-F238E27FC236}">
                <a16:creationId xmlns:a16="http://schemas.microsoft.com/office/drawing/2014/main" id="{3B4DF098-A0AC-45CD-9F7E-33DD524E76AD}"/>
              </a:ext>
            </a:extLst>
          </p:cNvPr>
          <p:cNvSpPr>
            <a:spLocks noChangeArrowheads="1"/>
          </p:cNvSpPr>
          <p:nvPr/>
        </p:nvSpPr>
        <p:spPr bwMode="auto">
          <a:xfrm>
            <a:off x="5920620" y="2667000"/>
            <a:ext cx="214312" cy="319088"/>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52" name="Group 49">
            <a:extLst>
              <a:ext uri="{FF2B5EF4-FFF2-40B4-BE49-F238E27FC236}">
                <a16:creationId xmlns:a16="http://schemas.microsoft.com/office/drawing/2014/main" id="{2D38E16D-1258-41D8-BA3D-5D916A089A65}"/>
              </a:ext>
            </a:extLst>
          </p:cNvPr>
          <p:cNvGrpSpPr>
            <a:grpSpLocks/>
          </p:cNvGrpSpPr>
          <p:nvPr/>
        </p:nvGrpSpPr>
        <p:grpSpPr bwMode="auto">
          <a:xfrm>
            <a:off x="7735132" y="2438400"/>
            <a:ext cx="1295400" cy="914400"/>
            <a:chOff x="528" y="1008"/>
            <a:chExt cx="4608" cy="3132"/>
          </a:xfrm>
        </p:grpSpPr>
        <p:pic>
          <p:nvPicPr>
            <p:cNvPr id="53" name="Picture 50">
              <a:extLst>
                <a:ext uri="{FF2B5EF4-FFF2-40B4-BE49-F238E27FC236}">
                  <a16:creationId xmlns:a16="http://schemas.microsoft.com/office/drawing/2014/main" id="{883CA5CF-4AFA-4F8F-BC14-B6E18AFE5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008"/>
              <a:ext cx="4608" cy="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1">
              <a:extLst>
                <a:ext uri="{FF2B5EF4-FFF2-40B4-BE49-F238E27FC236}">
                  <a16:creationId xmlns:a16="http://schemas.microsoft.com/office/drawing/2014/main" id="{B78F2F0E-858D-4A6D-9497-1BC78325EA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2" y="2837"/>
              <a:ext cx="2928" cy="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5" name="Object 52">
            <a:extLst>
              <a:ext uri="{FF2B5EF4-FFF2-40B4-BE49-F238E27FC236}">
                <a16:creationId xmlns:a16="http://schemas.microsoft.com/office/drawing/2014/main" id="{8A15A15C-C50C-4868-B00D-82CFF661DF2B}"/>
              </a:ext>
            </a:extLst>
          </p:cNvPr>
          <p:cNvGraphicFramePr>
            <a:graphicFrameLocks noChangeAspect="1"/>
          </p:cNvGraphicFramePr>
          <p:nvPr>
            <p:extLst>
              <p:ext uri="{D42A27DB-BD31-4B8C-83A1-F6EECF244321}">
                <p14:modId xmlns:p14="http://schemas.microsoft.com/office/powerpoint/2010/main" val="2512676689"/>
              </p:ext>
            </p:extLst>
          </p:nvPr>
        </p:nvGraphicFramePr>
        <p:xfrm>
          <a:off x="4915732" y="5486400"/>
          <a:ext cx="268288" cy="609600"/>
        </p:xfrm>
        <a:graphic>
          <a:graphicData uri="http://schemas.openxmlformats.org/presentationml/2006/ole">
            <mc:AlternateContent xmlns:mc="http://schemas.openxmlformats.org/markup-compatibility/2006">
              <mc:Choice xmlns:v="urn:schemas-microsoft-com:vml" Requires="v">
                <p:oleObj spid="_x0000_s51214" name="Visio" r:id="rId5" imgW="501433" imgH="1199781" progId="">
                  <p:embed/>
                </p:oleObj>
              </mc:Choice>
              <mc:Fallback>
                <p:oleObj name="Visio" r:id="rId5" imgW="501433" imgH="1199781" progId="">
                  <p:embed/>
                  <p:pic>
                    <p:nvPicPr>
                      <p:cNvPr id="146448" name="Object 52">
                        <a:extLst>
                          <a:ext uri="{FF2B5EF4-FFF2-40B4-BE49-F238E27FC236}">
                            <a16:creationId xmlns:a16="http://schemas.microsoft.com/office/drawing/2014/main" id="{FAB09067-341B-47C0-BC32-8DC2E34FF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5732" y="5486400"/>
                        <a:ext cx="268288" cy="60960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6" name="Picture 53" descr="MPj04049880000[1]">
            <a:extLst>
              <a:ext uri="{FF2B5EF4-FFF2-40B4-BE49-F238E27FC236}">
                <a16:creationId xmlns:a16="http://schemas.microsoft.com/office/drawing/2014/main" id="{49651C2A-B7E3-4527-B330-69859C5D29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932" y="5562600"/>
            <a:ext cx="3476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AutoShape 54">
            <a:extLst>
              <a:ext uri="{FF2B5EF4-FFF2-40B4-BE49-F238E27FC236}">
                <a16:creationId xmlns:a16="http://schemas.microsoft.com/office/drawing/2014/main" id="{42B6A6CB-783D-4706-842A-3C96E8F265C5}"/>
              </a:ext>
            </a:extLst>
          </p:cNvPr>
          <p:cNvSpPr>
            <a:spLocks noChangeArrowheads="1"/>
          </p:cNvSpPr>
          <p:nvPr/>
        </p:nvSpPr>
        <p:spPr bwMode="auto">
          <a:xfrm>
            <a:off x="7444620" y="2667000"/>
            <a:ext cx="214312" cy="319088"/>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8" name="AutoShape 55">
            <a:extLst>
              <a:ext uri="{FF2B5EF4-FFF2-40B4-BE49-F238E27FC236}">
                <a16:creationId xmlns:a16="http://schemas.microsoft.com/office/drawing/2014/main" id="{AC0B660C-6290-4F7C-8A81-00E637662042}"/>
              </a:ext>
            </a:extLst>
          </p:cNvPr>
          <p:cNvSpPr>
            <a:spLocks noChangeArrowheads="1"/>
          </p:cNvSpPr>
          <p:nvPr/>
        </p:nvSpPr>
        <p:spPr bwMode="auto">
          <a:xfrm>
            <a:off x="6363532" y="2590800"/>
            <a:ext cx="766763" cy="479425"/>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59" name="Rectangle 56">
            <a:extLst>
              <a:ext uri="{FF2B5EF4-FFF2-40B4-BE49-F238E27FC236}">
                <a16:creationId xmlns:a16="http://schemas.microsoft.com/office/drawing/2014/main" id="{FA31CA0C-431F-4E85-BA3F-32516AA28CC6}"/>
              </a:ext>
            </a:extLst>
          </p:cNvPr>
          <p:cNvSpPr>
            <a:spLocks noChangeArrowheads="1"/>
          </p:cNvSpPr>
          <p:nvPr/>
        </p:nvSpPr>
        <p:spPr bwMode="auto">
          <a:xfrm>
            <a:off x="6896932" y="5562600"/>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chemeClr val="bg2"/>
                </a:solidFill>
              </a:rPr>
              <a:t>Benefit maximization</a:t>
            </a:r>
          </a:p>
        </p:txBody>
      </p:sp>
      <p:grpSp>
        <p:nvGrpSpPr>
          <p:cNvPr id="60" name="Group 57">
            <a:extLst>
              <a:ext uri="{FF2B5EF4-FFF2-40B4-BE49-F238E27FC236}">
                <a16:creationId xmlns:a16="http://schemas.microsoft.com/office/drawing/2014/main" id="{21A5ECC9-D8BE-42BC-855B-4109B719CB35}"/>
              </a:ext>
            </a:extLst>
          </p:cNvPr>
          <p:cNvGrpSpPr>
            <a:grpSpLocks/>
          </p:cNvGrpSpPr>
          <p:nvPr/>
        </p:nvGrpSpPr>
        <p:grpSpPr bwMode="auto">
          <a:xfrm>
            <a:off x="4798257" y="3962400"/>
            <a:ext cx="4384675" cy="896938"/>
            <a:chOff x="2086" y="2496"/>
            <a:chExt cx="2762" cy="565"/>
          </a:xfrm>
        </p:grpSpPr>
        <p:graphicFrame>
          <p:nvGraphicFramePr>
            <p:cNvPr id="61" name="Object 58">
              <a:extLst>
                <a:ext uri="{FF2B5EF4-FFF2-40B4-BE49-F238E27FC236}">
                  <a16:creationId xmlns:a16="http://schemas.microsoft.com/office/drawing/2014/main" id="{3FB81A1C-8CAD-4C94-9FD2-A064ECB4722A}"/>
                </a:ext>
              </a:extLst>
            </p:cNvPr>
            <p:cNvGraphicFramePr>
              <a:graphicFrameLocks noChangeAspect="1"/>
            </p:cNvGraphicFramePr>
            <p:nvPr/>
          </p:nvGraphicFramePr>
          <p:xfrm>
            <a:off x="3168" y="2496"/>
            <a:ext cx="1680" cy="565"/>
          </p:xfrm>
          <a:graphic>
            <a:graphicData uri="http://schemas.openxmlformats.org/presentationml/2006/ole">
              <mc:AlternateContent xmlns:mc="http://schemas.openxmlformats.org/markup-compatibility/2006">
                <mc:Choice xmlns:v="urn:schemas-microsoft-com:vml" Requires="v">
                  <p:oleObj spid="_x0000_s51215" name="Chart" r:id="rId8" imgW="11782460" imgH="7477059" progId="MSGraph.Chart.8">
                    <p:embed followColorScheme="full"/>
                  </p:oleObj>
                </mc:Choice>
                <mc:Fallback>
                  <p:oleObj name="Chart" r:id="rId8" imgW="11782460" imgH="7477059" progId="MSGraph.Chart.8">
                    <p:embed followColorScheme="full"/>
                    <p:pic>
                      <p:nvPicPr>
                        <p:cNvPr id="146455" name="Object 58">
                          <a:extLst>
                            <a:ext uri="{FF2B5EF4-FFF2-40B4-BE49-F238E27FC236}">
                              <a16:creationId xmlns:a16="http://schemas.microsoft.com/office/drawing/2014/main" id="{E431FFB3-E0E2-47E6-A6CD-B9AB89B489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8064" t="41525" r="2715"/>
                        <a:stretch>
                          <a:fillRect/>
                        </a:stretch>
                      </p:blipFill>
                      <p:spPr bwMode="auto">
                        <a:xfrm>
                          <a:off x="3168" y="2496"/>
                          <a:ext cx="1680" cy="5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2" name="Picture 59" descr="j0315542">
              <a:extLst>
                <a:ext uri="{FF2B5EF4-FFF2-40B4-BE49-F238E27FC236}">
                  <a16:creationId xmlns:a16="http://schemas.microsoft.com/office/drawing/2014/main" id="{DEE416E3-8655-4CA9-9FD0-7DDC7915D4F5}"/>
                </a:ext>
              </a:extLst>
            </p:cNvPr>
            <p:cNvPicPr>
              <a:picLocks noChangeAspect="1" noChangeArrowheads="1"/>
            </p:cNvPicPr>
            <p:nvPr/>
          </p:nvPicPr>
          <p:blipFill>
            <a:blip r:embed="rId10">
              <a:lum bright="42000" contrast="-58000"/>
              <a:extLst>
                <a:ext uri="{28A0092B-C50C-407E-A947-70E740481C1C}">
                  <a14:useLocalDpi xmlns:a14="http://schemas.microsoft.com/office/drawing/2010/main" val="0"/>
                </a:ext>
              </a:extLst>
            </a:blip>
            <a:srcRect/>
            <a:stretch>
              <a:fillRect/>
            </a:stretch>
          </p:blipFill>
          <p:spPr bwMode="auto">
            <a:xfrm>
              <a:off x="2087" y="2603"/>
              <a:ext cx="813"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0">
              <a:extLst>
                <a:ext uri="{FF2B5EF4-FFF2-40B4-BE49-F238E27FC236}">
                  <a16:creationId xmlns:a16="http://schemas.microsoft.com/office/drawing/2014/main" id="{A09D68DC-175D-4660-BDDB-12DBD33CDAA1}"/>
                </a:ext>
              </a:extLst>
            </p:cNvPr>
            <p:cNvSpPr>
              <a:spLocks noChangeArrowheads="1"/>
            </p:cNvSpPr>
            <p:nvPr/>
          </p:nvSpPr>
          <p:spPr bwMode="auto">
            <a:xfrm>
              <a:off x="2086" y="2604"/>
              <a:ext cx="818"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4" name="Line 61">
              <a:extLst>
                <a:ext uri="{FF2B5EF4-FFF2-40B4-BE49-F238E27FC236}">
                  <a16:creationId xmlns:a16="http://schemas.microsoft.com/office/drawing/2014/main" id="{A36F63A4-E972-4617-9D0B-746D65F301F4}"/>
                </a:ext>
              </a:extLst>
            </p:cNvPr>
            <p:cNvSpPr>
              <a:spLocks noChangeShapeType="1"/>
            </p:cNvSpPr>
            <p:nvPr/>
          </p:nvSpPr>
          <p:spPr bwMode="auto">
            <a:xfrm>
              <a:off x="2086" y="2940"/>
              <a:ext cx="8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2">
              <a:extLst>
                <a:ext uri="{FF2B5EF4-FFF2-40B4-BE49-F238E27FC236}">
                  <a16:creationId xmlns:a16="http://schemas.microsoft.com/office/drawing/2014/main" id="{1A8308B4-C6C1-46D6-9E39-C44583643296}"/>
                </a:ext>
              </a:extLst>
            </p:cNvPr>
            <p:cNvSpPr>
              <a:spLocks noChangeShapeType="1"/>
            </p:cNvSpPr>
            <p:nvPr/>
          </p:nvSpPr>
          <p:spPr bwMode="auto">
            <a:xfrm>
              <a:off x="2086" y="2903"/>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3">
              <a:extLst>
                <a:ext uri="{FF2B5EF4-FFF2-40B4-BE49-F238E27FC236}">
                  <a16:creationId xmlns:a16="http://schemas.microsoft.com/office/drawing/2014/main" id="{08A444F0-AC9D-4045-A27D-171826C3C57B}"/>
                </a:ext>
              </a:extLst>
            </p:cNvPr>
            <p:cNvSpPr>
              <a:spLocks noChangeShapeType="1"/>
            </p:cNvSpPr>
            <p:nvPr/>
          </p:nvSpPr>
          <p:spPr bwMode="auto">
            <a:xfrm>
              <a:off x="2086" y="2866"/>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A82688AF-CF6D-4621-8018-3EEA92B4BB5E}"/>
                </a:ext>
              </a:extLst>
            </p:cNvPr>
            <p:cNvSpPr>
              <a:spLocks noChangeShapeType="1"/>
            </p:cNvSpPr>
            <p:nvPr/>
          </p:nvSpPr>
          <p:spPr bwMode="auto">
            <a:xfrm>
              <a:off x="2086" y="2828"/>
              <a:ext cx="8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5">
              <a:extLst>
                <a:ext uri="{FF2B5EF4-FFF2-40B4-BE49-F238E27FC236}">
                  <a16:creationId xmlns:a16="http://schemas.microsoft.com/office/drawing/2014/main" id="{236C51B0-114A-41B5-B37D-53FBA8C4FE8C}"/>
                </a:ext>
              </a:extLst>
            </p:cNvPr>
            <p:cNvSpPr>
              <a:spLocks noChangeShapeType="1"/>
            </p:cNvSpPr>
            <p:nvPr/>
          </p:nvSpPr>
          <p:spPr bwMode="auto">
            <a:xfrm>
              <a:off x="2086" y="2791"/>
              <a:ext cx="8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66">
              <a:extLst>
                <a:ext uri="{FF2B5EF4-FFF2-40B4-BE49-F238E27FC236}">
                  <a16:creationId xmlns:a16="http://schemas.microsoft.com/office/drawing/2014/main" id="{50780A8D-01D9-4E64-AB7A-D7340DB0E2C7}"/>
                </a:ext>
              </a:extLst>
            </p:cNvPr>
            <p:cNvSpPr>
              <a:spLocks noChangeShapeType="1"/>
            </p:cNvSpPr>
            <p:nvPr/>
          </p:nvSpPr>
          <p:spPr bwMode="auto">
            <a:xfrm>
              <a:off x="2086" y="2753"/>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7">
              <a:extLst>
                <a:ext uri="{FF2B5EF4-FFF2-40B4-BE49-F238E27FC236}">
                  <a16:creationId xmlns:a16="http://schemas.microsoft.com/office/drawing/2014/main" id="{2DB3136C-E89F-4589-B19B-6333ADAED28C}"/>
                </a:ext>
              </a:extLst>
            </p:cNvPr>
            <p:cNvSpPr>
              <a:spLocks noChangeShapeType="1"/>
            </p:cNvSpPr>
            <p:nvPr/>
          </p:nvSpPr>
          <p:spPr bwMode="auto">
            <a:xfrm>
              <a:off x="2086" y="2716"/>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68">
              <a:extLst>
                <a:ext uri="{FF2B5EF4-FFF2-40B4-BE49-F238E27FC236}">
                  <a16:creationId xmlns:a16="http://schemas.microsoft.com/office/drawing/2014/main" id="{B314A1A5-B931-4CD3-A4AE-2475FA4DB4C6}"/>
                </a:ext>
              </a:extLst>
            </p:cNvPr>
            <p:cNvSpPr>
              <a:spLocks noChangeShapeType="1"/>
            </p:cNvSpPr>
            <p:nvPr/>
          </p:nvSpPr>
          <p:spPr bwMode="auto">
            <a:xfrm>
              <a:off x="2086" y="2678"/>
              <a:ext cx="8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69">
              <a:extLst>
                <a:ext uri="{FF2B5EF4-FFF2-40B4-BE49-F238E27FC236}">
                  <a16:creationId xmlns:a16="http://schemas.microsoft.com/office/drawing/2014/main" id="{354B93A4-A561-4CAA-A234-1E340E58E0C4}"/>
                </a:ext>
              </a:extLst>
            </p:cNvPr>
            <p:cNvSpPr>
              <a:spLocks noChangeShapeType="1"/>
            </p:cNvSpPr>
            <p:nvPr/>
          </p:nvSpPr>
          <p:spPr bwMode="auto">
            <a:xfrm>
              <a:off x="2086" y="2641"/>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70">
              <a:extLst>
                <a:ext uri="{FF2B5EF4-FFF2-40B4-BE49-F238E27FC236}">
                  <a16:creationId xmlns:a16="http://schemas.microsoft.com/office/drawing/2014/main" id="{583AEE66-DBB6-4C4C-9058-6E733D3B0C2C}"/>
                </a:ext>
              </a:extLst>
            </p:cNvPr>
            <p:cNvSpPr>
              <a:spLocks noChangeShapeType="1"/>
            </p:cNvSpPr>
            <p:nvPr/>
          </p:nvSpPr>
          <p:spPr bwMode="auto">
            <a:xfrm>
              <a:off x="2086" y="2604"/>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Rectangle 71">
              <a:extLst>
                <a:ext uri="{FF2B5EF4-FFF2-40B4-BE49-F238E27FC236}">
                  <a16:creationId xmlns:a16="http://schemas.microsoft.com/office/drawing/2014/main" id="{F57C7A01-28E6-4BD2-8DC2-18E5F9674C72}"/>
                </a:ext>
              </a:extLst>
            </p:cNvPr>
            <p:cNvSpPr>
              <a:spLocks noChangeArrowheads="1"/>
            </p:cNvSpPr>
            <p:nvPr/>
          </p:nvSpPr>
          <p:spPr bwMode="auto">
            <a:xfrm>
              <a:off x="2086" y="2604"/>
              <a:ext cx="818" cy="373"/>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5" name="Line 72">
              <a:extLst>
                <a:ext uri="{FF2B5EF4-FFF2-40B4-BE49-F238E27FC236}">
                  <a16:creationId xmlns:a16="http://schemas.microsoft.com/office/drawing/2014/main" id="{376192EE-2D07-4F97-B6DF-92A745133D1E}"/>
                </a:ext>
              </a:extLst>
            </p:cNvPr>
            <p:cNvSpPr>
              <a:spLocks noChangeShapeType="1"/>
            </p:cNvSpPr>
            <p:nvPr/>
          </p:nvSpPr>
          <p:spPr bwMode="auto">
            <a:xfrm>
              <a:off x="2112" y="2646"/>
              <a:ext cx="51" cy="83"/>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73">
              <a:extLst>
                <a:ext uri="{FF2B5EF4-FFF2-40B4-BE49-F238E27FC236}">
                  <a16:creationId xmlns:a16="http://schemas.microsoft.com/office/drawing/2014/main" id="{43EA1BF4-8F40-4D05-9757-92F78536826A}"/>
                </a:ext>
              </a:extLst>
            </p:cNvPr>
            <p:cNvSpPr>
              <a:spLocks noChangeShapeType="1"/>
            </p:cNvSpPr>
            <p:nvPr/>
          </p:nvSpPr>
          <p:spPr bwMode="auto">
            <a:xfrm flipV="1">
              <a:off x="2163" y="2685"/>
              <a:ext cx="52" cy="4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74">
              <a:extLst>
                <a:ext uri="{FF2B5EF4-FFF2-40B4-BE49-F238E27FC236}">
                  <a16:creationId xmlns:a16="http://schemas.microsoft.com/office/drawing/2014/main" id="{763A6C1B-C1A2-47ED-A461-49DE19ACB5D5}"/>
                </a:ext>
              </a:extLst>
            </p:cNvPr>
            <p:cNvSpPr>
              <a:spLocks noChangeShapeType="1"/>
            </p:cNvSpPr>
            <p:nvPr/>
          </p:nvSpPr>
          <p:spPr bwMode="auto">
            <a:xfrm>
              <a:off x="2215" y="2685"/>
              <a:ext cx="50" cy="47"/>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75">
              <a:extLst>
                <a:ext uri="{FF2B5EF4-FFF2-40B4-BE49-F238E27FC236}">
                  <a16:creationId xmlns:a16="http://schemas.microsoft.com/office/drawing/2014/main" id="{AC046C27-110E-4A6D-AB4E-836F28167AB3}"/>
                </a:ext>
              </a:extLst>
            </p:cNvPr>
            <p:cNvSpPr>
              <a:spLocks noChangeShapeType="1"/>
            </p:cNvSpPr>
            <p:nvPr/>
          </p:nvSpPr>
          <p:spPr bwMode="auto">
            <a:xfrm>
              <a:off x="2265" y="2732"/>
              <a:ext cx="51" cy="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76">
              <a:extLst>
                <a:ext uri="{FF2B5EF4-FFF2-40B4-BE49-F238E27FC236}">
                  <a16:creationId xmlns:a16="http://schemas.microsoft.com/office/drawing/2014/main" id="{7638B85D-852D-4110-9A4F-158360CCE8E1}"/>
                </a:ext>
              </a:extLst>
            </p:cNvPr>
            <p:cNvSpPr>
              <a:spLocks noChangeShapeType="1"/>
            </p:cNvSpPr>
            <p:nvPr/>
          </p:nvSpPr>
          <p:spPr bwMode="auto">
            <a:xfrm>
              <a:off x="2316" y="2734"/>
              <a:ext cx="51" cy="47"/>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77">
              <a:extLst>
                <a:ext uri="{FF2B5EF4-FFF2-40B4-BE49-F238E27FC236}">
                  <a16:creationId xmlns:a16="http://schemas.microsoft.com/office/drawing/2014/main" id="{219FAE9A-728C-45A7-A502-3D9655D602AA}"/>
                </a:ext>
              </a:extLst>
            </p:cNvPr>
            <p:cNvSpPr>
              <a:spLocks noChangeShapeType="1"/>
            </p:cNvSpPr>
            <p:nvPr/>
          </p:nvSpPr>
          <p:spPr bwMode="auto">
            <a:xfrm flipV="1">
              <a:off x="2367" y="2749"/>
              <a:ext cx="51" cy="3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78">
              <a:extLst>
                <a:ext uri="{FF2B5EF4-FFF2-40B4-BE49-F238E27FC236}">
                  <a16:creationId xmlns:a16="http://schemas.microsoft.com/office/drawing/2014/main" id="{7DFA81A5-5CE1-4CF0-989B-9B540005189A}"/>
                </a:ext>
              </a:extLst>
            </p:cNvPr>
            <p:cNvSpPr>
              <a:spLocks noChangeShapeType="1"/>
            </p:cNvSpPr>
            <p:nvPr/>
          </p:nvSpPr>
          <p:spPr bwMode="auto">
            <a:xfrm>
              <a:off x="2418" y="2749"/>
              <a:ext cx="52"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79">
              <a:extLst>
                <a:ext uri="{FF2B5EF4-FFF2-40B4-BE49-F238E27FC236}">
                  <a16:creationId xmlns:a16="http://schemas.microsoft.com/office/drawing/2014/main" id="{D1F755A1-B851-4143-86CB-737405BFC98B}"/>
                </a:ext>
              </a:extLst>
            </p:cNvPr>
            <p:cNvSpPr>
              <a:spLocks noChangeShapeType="1"/>
            </p:cNvSpPr>
            <p:nvPr/>
          </p:nvSpPr>
          <p:spPr bwMode="auto">
            <a:xfrm>
              <a:off x="2470" y="2750"/>
              <a:ext cx="50" cy="33"/>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80">
              <a:extLst>
                <a:ext uri="{FF2B5EF4-FFF2-40B4-BE49-F238E27FC236}">
                  <a16:creationId xmlns:a16="http://schemas.microsoft.com/office/drawing/2014/main" id="{C64F2B05-A1C8-4A20-BFBB-7FE9C0AE3169}"/>
                </a:ext>
              </a:extLst>
            </p:cNvPr>
            <p:cNvSpPr>
              <a:spLocks noChangeShapeType="1"/>
            </p:cNvSpPr>
            <p:nvPr/>
          </p:nvSpPr>
          <p:spPr bwMode="auto">
            <a:xfrm flipV="1">
              <a:off x="2520" y="2766"/>
              <a:ext cx="52" cy="17"/>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81">
              <a:extLst>
                <a:ext uri="{FF2B5EF4-FFF2-40B4-BE49-F238E27FC236}">
                  <a16:creationId xmlns:a16="http://schemas.microsoft.com/office/drawing/2014/main" id="{D3D93A55-D8B7-4EBD-B276-5A5B68A02CD7}"/>
                </a:ext>
              </a:extLst>
            </p:cNvPr>
            <p:cNvSpPr>
              <a:spLocks noChangeShapeType="1"/>
            </p:cNvSpPr>
            <p:nvPr/>
          </p:nvSpPr>
          <p:spPr bwMode="auto">
            <a:xfrm flipV="1">
              <a:off x="2572" y="2745"/>
              <a:ext cx="51" cy="2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82">
              <a:extLst>
                <a:ext uri="{FF2B5EF4-FFF2-40B4-BE49-F238E27FC236}">
                  <a16:creationId xmlns:a16="http://schemas.microsoft.com/office/drawing/2014/main" id="{AFEF5F1C-159D-4FC6-9D11-FF1AD4FE9B6F}"/>
                </a:ext>
              </a:extLst>
            </p:cNvPr>
            <p:cNvSpPr>
              <a:spLocks noChangeShapeType="1"/>
            </p:cNvSpPr>
            <p:nvPr/>
          </p:nvSpPr>
          <p:spPr bwMode="auto">
            <a:xfrm>
              <a:off x="2623" y="2745"/>
              <a:ext cx="51" cy="25"/>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83">
              <a:extLst>
                <a:ext uri="{FF2B5EF4-FFF2-40B4-BE49-F238E27FC236}">
                  <a16:creationId xmlns:a16="http://schemas.microsoft.com/office/drawing/2014/main" id="{727B7AAB-EC27-45D1-BAE1-5AE943505677}"/>
                </a:ext>
              </a:extLst>
            </p:cNvPr>
            <p:cNvSpPr>
              <a:spLocks noChangeShapeType="1"/>
            </p:cNvSpPr>
            <p:nvPr/>
          </p:nvSpPr>
          <p:spPr bwMode="auto">
            <a:xfrm flipV="1">
              <a:off x="2674" y="2730"/>
              <a:ext cx="51" cy="4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84">
              <a:extLst>
                <a:ext uri="{FF2B5EF4-FFF2-40B4-BE49-F238E27FC236}">
                  <a16:creationId xmlns:a16="http://schemas.microsoft.com/office/drawing/2014/main" id="{2D83BCE6-818D-4FE9-93DE-9BBB62A784D2}"/>
                </a:ext>
              </a:extLst>
            </p:cNvPr>
            <p:cNvSpPr>
              <a:spLocks noChangeShapeType="1"/>
            </p:cNvSpPr>
            <p:nvPr/>
          </p:nvSpPr>
          <p:spPr bwMode="auto">
            <a:xfrm>
              <a:off x="2725" y="2730"/>
              <a:ext cx="50" cy="35"/>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85">
              <a:extLst>
                <a:ext uri="{FF2B5EF4-FFF2-40B4-BE49-F238E27FC236}">
                  <a16:creationId xmlns:a16="http://schemas.microsoft.com/office/drawing/2014/main" id="{BC71E37D-93DE-407A-95A6-94CD4B433902}"/>
                </a:ext>
              </a:extLst>
            </p:cNvPr>
            <p:cNvSpPr>
              <a:spLocks noChangeShapeType="1"/>
            </p:cNvSpPr>
            <p:nvPr/>
          </p:nvSpPr>
          <p:spPr bwMode="auto">
            <a:xfrm>
              <a:off x="2775" y="2765"/>
              <a:ext cx="52" cy="1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86">
              <a:extLst>
                <a:ext uri="{FF2B5EF4-FFF2-40B4-BE49-F238E27FC236}">
                  <a16:creationId xmlns:a16="http://schemas.microsoft.com/office/drawing/2014/main" id="{EB8DCE7F-2D4F-4174-B658-3FA7AE2AE8FC}"/>
                </a:ext>
              </a:extLst>
            </p:cNvPr>
            <p:cNvSpPr>
              <a:spLocks noChangeShapeType="1"/>
            </p:cNvSpPr>
            <p:nvPr/>
          </p:nvSpPr>
          <p:spPr bwMode="auto">
            <a:xfrm>
              <a:off x="2827" y="2779"/>
              <a:ext cx="51" cy="19"/>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87">
              <a:extLst>
                <a:ext uri="{FF2B5EF4-FFF2-40B4-BE49-F238E27FC236}">
                  <a16:creationId xmlns:a16="http://schemas.microsoft.com/office/drawing/2014/main" id="{676B1373-E695-4DBC-9439-8D5458A5A1E8}"/>
                </a:ext>
              </a:extLst>
            </p:cNvPr>
            <p:cNvSpPr>
              <a:spLocks noChangeShapeType="1"/>
            </p:cNvSpPr>
            <p:nvPr/>
          </p:nvSpPr>
          <p:spPr bwMode="auto">
            <a:xfrm>
              <a:off x="2112" y="2884"/>
              <a:ext cx="51" cy="39"/>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88">
              <a:extLst>
                <a:ext uri="{FF2B5EF4-FFF2-40B4-BE49-F238E27FC236}">
                  <a16:creationId xmlns:a16="http://schemas.microsoft.com/office/drawing/2014/main" id="{9B5451C0-5D98-47C3-90BF-62B13D6788AE}"/>
                </a:ext>
              </a:extLst>
            </p:cNvPr>
            <p:cNvSpPr>
              <a:spLocks noChangeShapeType="1"/>
            </p:cNvSpPr>
            <p:nvPr/>
          </p:nvSpPr>
          <p:spPr bwMode="auto">
            <a:xfrm flipV="1">
              <a:off x="2163" y="2875"/>
              <a:ext cx="52" cy="48"/>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89">
              <a:extLst>
                <a:ext uri="{FF2B5EF4-FFF2-40B4-BE49-F238E27FC236}">
                  <a16:creationId xmlns:a16="http://schemas.microsoft.com/office/drawing/2014/main" id="{7EA1113C-E955-4946-AEAC-B2157E28545E}"/>
                </a:ext>
              </a:extLst>
            </p:cNvPr>
            <p:cNvSpPr>
              <a:spLocks noChangeShapeType="1"/>
            </p:cNvSpPr>
            <p:nvPr/>
          </p:nvSpPr>
          <p:spPr bwMode="auto">
            <a:xfrm>
              <a:off x="2215" y="2875"/>
              <a:ext cx="50" cy="89"/>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90">
              <a:extLst>
                <a:ext uri="{FF2B5EF4-FFF2-40B4-BE49-F238E27FC236}">
                  <a16:creationId xmlns:a16="http://schemas.microsoft.com/office/drawing/2014/main" id="{BD64F050-FB66-46D8-877B-8EEC0D783980}"/>
                </a:ext>
              </a:extLst>
            </p:cNvPr>
            <p:cNvSpPr>
              <a:spLocks noChangeShapeType="1"/>
            </p:cNvSpPr>
            <p:nvPr/>
          </p:nvSpPr>
          <p:spPr bwMode="auto">
            <a:xfrm>
              <a:off x="2265" y="2964"/>
              <a:ext cx="51" cy="4"/>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91">
              <a:extLst>
                <a:ext uri="{FF2B5EF4-FFF2-40B4-BE49-F238E27FC236}">
                  <a16:creationId xmlns:a16="http://schemas.microsoft.com/office/drawing/2014/main" id="{0C0ABB5A-5B58-4014-A3CB-2BDB9B072EB2}"/>
                </a:ext>
              </a:extLst>
            </p:cNvPr>
            <p:cNvSpPr>
              <a:spLocks noChangeShapeType="1"/>
            </p:cNvSpPr>
            <p:nvPr/>
          </p:nvSpPr>
          <p:spPr bwMode="auto">
            <a:xfrm flipV="1">
              <a:off x="2367" y="2958"/>
              <a:ext cx="51" cy="17"/>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2">
              <a:extLst>
                <a:ext uri="{FF2B5EF4-FFF2-40B4-BE49-F238E27FC236}">
                  <a16:creationId xmlns:a16="http://schemas.microsoft.com/office/drawing/2014/main" id="{40F6FB6D-485C-452B-80C7-ED64F48D8534}"/>
                </a:ext>
              </a:extLst>
            </p:cNvPr>
            <p:cNvSpPr>
              <a:spLocks noChangeShapeType="1"/>
            </p:cNvSpPr>
            <p:nvPr/>
          </p:nvSpPr>
          <p:spPr bwMode="auto">
            <a:xfrm>
              <a:off x="2418" y="2958"/>
              <a:ext cx="52" cy="3"/>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93">
              <a:extLst>
                <a:ext uri="{FF2B5EF4-FFF2-40B4-BE49-F238E27FC236}">
                  <a16:creationId xmlns:a16="http://schemas.microsoft.com/office/drawing/2014/main" id="{DE27033B-D1E4-4C93-8458-F9A95BD682C0}"/>
                </a:ext>
              </a:extLst>
            </p:cNvPr>
            <p:cNvSpPr>
              <a:spLocks noChangeShapeType="1"/>
            </p:cNvSpPr>
            <p:nvPr/>
          </p:nvSpPr>
          <p:spPr bwMode="auto">
            <a:xfrm>
              <a:off x="2470" y="2961"/>
              <a:ext cx="50" cy="8"/>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4">
              <a:extLst>
                <a:ext uri="{FF2B5EF4-FFF2-40B4-BE49-F238E27FC236}">
                  <a16:creationId xmlns:a16="http://schemas.microsoft.com/office/drawing/2014/main" id="{05E0AFA3-68D3-4F98-A453-5911914595E3}"/>
                </a:ext>
              </a:extLst>
            </p:cNvPr>
            <p:cNvSpPr>
              <a:spLocks noChangeShapeType="1"/>
            </p:cNvSpPr>
            <p:nvPr/>
          </p:nvSpPr>
          <p:spPr bwMode="auto">
            <a:xfrm flipV="1">
              <a:off x="2572" y="2936"/>
              <a:ext cx="51" cy="35"/>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5">
              <a:extLst>
                <a:ext uri="{FF2B5EF4-FFF2-40B4-BE49-F238E27FC236}">
                  <a16:creationId xmlns:a16="http://schemas.microsoft.com/office/drawing/2014/main" id="{392CF0D7-4116-4BB0-8B13-6E3260255C52}"/>
                </a:ext>
              </a:extLst>
            </p:cNvPr>
            <p:cNvSpPr>
              <a:spLocks noChangeShapeType="1"/>
            </p:cNvSpPr>
            <p:nvPr/>
          </p:nvSpPr>
          <p:spPr bwMode="auto">
            <a:xfrm>
              <a:off x="2623" y="2936"/>
              <a:ext cx="51" cy="19"/>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6">
              <a:extLst>
                <a:ext uri="{FF2B5EF4-FFF2-40B4-BE49-F238E27FC236}">
                  <a16:creationId xmlns:a16="http://schemas.microsoft.com/office/drawing/2014/main" id="{E0A7ED10-72C5-4BC9-BDDC-46FDE603C4F4}"/>
                </a:ext>
              </a:extLst>
            </p:cNvPr>
            <p:cNvSpPr>
              <a:spLocks noChangeShapeType="1"/>
            </p:cNvSpPr>
            <p:nvPr/>
          </p:nvSpPr>
          <p:spPr bwMode="auto">
            <a:xfrm flipV="1">
              <a:off x="2674" y="2931"/>
              <a:ext cx="51" cy="24"/>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97">
              <a:extLst>
                <a:ext uri="{FF2B5EF4-FFF2-40B4-BE49-F238E27FC236}">
                  <a16:creationId xmlns:a16="http://schemas.microsoft.com/office/drawing/2014/main" id="{CD8D7022-B7E1-4DD8-9BE0-54EBE3AEB2B3}"/>
                </a:ext>
              </a:extLst>
            </p:cNvPr>
            <p:cNvSpPr>
              <a:spLocks noChangeShapeType="1"/>
            </p:cNvSpPr>
            <p:nvPr/>
          </p:nvSpPr>
          <p:spPr bwMode="auto">
            <a:xfrm flipV="1">
              <a:off x="2725" y="2906"/>
              <a:ext cx="50" cy="25"/>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8">
              <a:extLst>
                <a:ext uri="{FF2B5EF4-FFF2-40B4-BE49-F238E27FC236}">
                  <a16:creationId xmlns:a16="http://schemas.microsoft.com/office/drawing/2014/main" id="{F11894FC-406B-40D2-9714-C07423FDB03A}"/>
                </a:ext>
              </a:extLst>
            </p:cNvPr>
            <p:cNvSpPr>
              <a:spLocks noChangeShapeType="1"/>
            </p:cNvSpPr>
            <p:nvPr/>
          </p:nvSpPr>
          <p:spPr bwMode="auto">
            <a:xfrm>
              <a:off x="2775" y="2906"/>
              <a:ext cx="52" cy="52"/>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9">
              <a:extLst>
                <a:ext uri="{FF2B5EF4-FFF2-40B4-BE49-F238E27FC236}">
                  <a16:creationId xmlns:a16="http://schemas.microsoft.com/office/drawing/2014/main" id="{18CE606D-9C9D-4EBC-A50E-037292093EBB}"/>
                </a:ext>
              </a:extLst>
            </p:cNvPr>
            <p:cNvSpPr>
              <a:spLocks noChangeShapeType="1"/>
            </p:cNvSpPr>
            <p:nvPr/>
          </p:nvSpPr>
          <p:spPr bwMode="auto">
            <a:xfrm>
              <a:off x="2827" y="2958"/>
              <a:ext cx="51" cy="6"/>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0">
              <a:extLst>
                <a:ext uri="{FF2B5EF4-FFF2-40B4-BE49-F238E27FC236}">
                  <a16:creationId xmlns:a16="http://schemas.microsoft.com/office/drawing/2014/main" id="{ABDD7ECB-D94D-401F-8608-0FAB5D4A3C09}"/>
                </a:ext>
              </a:extLst>
            </p:cNvPr>
            <p:cNvSpPr>
              <a:spLocks noChangeShapeType="1"/>
            </p:cNvSpPr>
            <p:nvPr/>
          </p:nvSpPr>
          <p:spPr bwMode="auto">
            <a:xfrm>
              <a:off x="2928" y="2774"/>
              <a:ext cx="35" cy="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1">
              <a:extLst>
                <a:ext uri="{FF2B5EF4-FFF2-40B4-BE49-F238E27FC236}">
                  <a16:creationId xmlns:a16="http://schemas.microsoft.com/office/drawing/2014/main" id="{52801B82-1661-4DD2-AF53-F1BADACE2992}"/>
                </a:ext>
              </a:extLst>
            </p:cNvPr>
            <p:cNvSpPr>
              <a:spLocks noChangeShapeType="1"/>
            </p:cNvSpPr>
            <p:nvPr/>
          </p:nvSpPr>
          <p:spPr bwMode="auto">
            <a:xfrm>
              <a:off x="2928" y="2810"/>
              <a:ext cx="35" cy="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105" name="Picture 103" descr="logo_cms">
            <a:hlinkClick r:id="rId11"/>
            <a:extLst>
              <a:ext uri="{FF2B5EF4-FFF2-40B4-BE49-F238E27FC236}">
                <a16:creationId xmlns:a16="http://schemas.microsoft.com/office/drawing/2014/main" id="{A9C7518F-D140-4C68-B956-9C06475C5E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0132" y="5410200"/>
            <a:ext cx="9239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4955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248F4C-9B70-40EE-A33E-04D6BC35DC91}"/>
              </a:ext>
            </a:extLst>
          </p:cNvPr>
          <p:cNvSpPr>
            <a:spLocks noGrp="1"/>
          </p:cNvSpPr>
          <p:nvPr>
            <p:ph type="sldNum" sz="quarter" idx="12"/>
          </p:nvPr>
        </p:nvSpPr>
        <p:spPr/>
        <p:txBody>
          <a:bodyPr/>
          <a:lstStyle/>
          <a:p>
            <a:fld id="{8BC64C03-9EC0-4B7E-8FE4-24DBF62E63E5}" type="slidenum">
              <a:rPr lang="en-US" smtClean="0"/>
              <a:t>75</a:t>
            </a:fld>
            <a:endParaRPr lang="en-US"/>
          </a:p>
        </p:txBody>
      </p:sp>
      <p:sp>
        <p:nvSpPr>
          <p:cNvPr id="4" name="Title 3">
            <a:extLst>
              <a:ext uri="{FF2B5EF4-FFF2-40B4-BE49-F238E27FC236}">
                <a16:creationId xmlns:a16="http://schemas.microsoft.com/office/drawing/2014/main" id="{B894F19A-0668-4F86-AB36-8C3DD4150849}"/>
              </a:ext>
            </a:extLst>
          </p:cNvPr>
          <p:cNvSpPr>
            <a:spLocks noGrp="1"/>
          </p:cNvSpPr>
          <p:nvPr>
            <p:ph type="title"/>
          </p:nvPr>
        </p:nvSpPr>
        <p:spPr/>
        <p:txBody>
          <a:bodyPr/>
          <a:lstStyle/>
          <a:p>
            <a:r>
              <a:rPr lang="en-US" dirty="0"/>
              <a:t>Products and Services Positioning</a:t>
            </a:r>
          </a:p>
        </p:txBody>
      </p:sp>
      <p:sp>
        <p:nvSpPr>
          <p:cNvPr id="5" name="Rectangle 2">
            <a:extLst>
              <a:ext uri="{FF2B5EF4-FFF2-40B4-BE49-F238E27FC236}">
                <a16:creationId xmlns:a16="http://schemas.microsoft.com/office/drawing/2014/main" id="{9222825E-3C5E-49EE-8A6A-8A035AA2E451}"/>
              </a:ext>
            </a:extLst>
          </p:cNvPr>
          <p:cNvSpPr>
            <a:spLocks noChangeArrowheads="1"/>
          </p:cNvSpPr>
          <p:nvPr/>
        </p:nvSpPr>
        <p:spPr bwMode="auto">
          <a:xfrm>
            <a:off x="4587381" y="4369965"/>
            <a:ext cx="4419600" cy="38100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 name="Rectangle 71">
            <a:extLst>
              <a:ext uri="{FF2B5EF4-FFF2-40B4-BE49-F238E27FC236}">
                <a16:creationId xmlns:a16="http://schemas.microsoft.com/office/drawing/2014/main" id="{1D7D5E8E-521A-4305-92EB-23BCAEF1D389}"/>
              </a:ext>
            </a:extLst>
          </p:cNvPr>
          <p:cNvSpPr txBox="1">
            <a:spLocks noChangeArrowheads="1"/>
          </p:cNvSpPr>
          <p:nvPr/>
        </p:nvSpPr>
        <p:spPr bwMode="auto">
          <a:xfrm>
            <a:off x="1539381" y="1409350"/>
            <a:ext cx="8686800" cy="494181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buFont typeface="Wingdings" panose="05000000000000000000" pitchFamily="2" charset="2"/>
              <a:buNone/>
            </a:pPr>
            <a:r>
              <a:rPr lang="en-US" altLang="en-US" sz="1200" dirty="0"/>
              <a:t>How Customers use Cotiviti solutions?</a:t>
            </a:r>
          </a:p>
        </p:txBody>
      </p:sp>
      <p:sp>
        <p:nvSpPr>
          <p:cNvPr id="7" name="AutoShape 4">
            <a:extLst>
              <a:ext uri="{FF2B5EF4-FFF2-40B4-BE49-F238E27FC236}">
                <a16:creationId xmlns:a16="http://schemas.microsoft.com/office/drawing/2014/main" id="{DCE41D0B-DA4B-4529-A85F-C43DB8828DB9}"/>
              </a:ext>
            </a:extLst>
          </p:cNvPr>
          <p:cNvSpPr>
            <a:spLocks noChangeArrowheads="1"/>
          </p:cNvSpPr>
          <p:nvPr/>
        </p:nvSpPr>
        <p:spPr bwMode="auto">
          <a:xfrm>
            <a:off x="1613994" y="1931565"/>
            <a:ext cx="1906587" cy="914400"/>
          </a:xfrm>
          <a:prstGeom prst="homePlate">
            <a:avLst>
              <a:gd name="adj" fmla="val 52127"/>
            </a:avLst>
          </a:prstGeom>
          <a:solidFill>
            <a:srgbClr val="DAE5D9">
              <a:alpha val="85881"/>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AutoShape 5">
            <a:extLst>
              <a:ext uri="{FF2B5EF4-FFF2-40B4-BE49-F238E27FC236}">
                <a16:creationId xmlns:a16="http://schemas.microsoft.com/office/drawing/2014/main" id="{177E0D58-340D-4C15-B4C9-CC333BF30DA6}"/>
              </a:ext>
            </a:extLst>
          </p:cNvPr>
          <p:cNvSpPr>
            <a:spLocks noChangeArrowheads="1"/>
          </p:cNvSpPr>
          <p:nvPr/>
        </p:nvSpPr>
        <p:spPr bwMode="auto">
          <a:xfrm>
            <a:off x="1615581" y="3036465"/>
            <a:ext cx="1905000" cy="914400"/>
          </a:xfrm>
          <a:prstGeom prst="homePlate">
            <a:avLst>
              <a:gd name="adj" fmla="val 52083"/>
            </a:avLst>
          </a:prstGeom>
          <a:solidFill>
            <a:srgbClr val="DAE5D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 name="AutoShape 6">
            <a:extLst>
              <a:ext uri="{FF2B5EF4-FFF2-40B4-BE49-F238E27FC236}">
                <a16:creationId xmlns:a16="http://schemas.microsoft.com/office/drawing/2014/main" id="{3A58F9C4-7FDE-4D97-801E-9090AA5D1BD8}"/>
              </a:ext>
            </a:extLst>
          </p:cNvPr>
          <p:cNvSpPr>
            <a:spLocks noChangeArrowheads="1"/>
          </p:cNvSpPr>
          <p:nvPr/>
        </p:nvSpPr>
        <p:spPr bwMode="auto">
          <a:xfrm>
            <a:off x="1615581" y="4112790"/>
            <a:ext cx="1905000" cy="914400"/>
          </a:xfrm>
          <a:prstGeom prst="homePlate">
            <a:avLst>
              <a:gd name="adj" fmla="val 52083"/>
            </a:avLst>
          </a:prstGeom>
          <a:gradFill rotWithShape="1">
            <a:gsLst>
              <a:gs pos="0">
                <a:srgbClr val="F18421">
                  <a:alpha val="74001"/>
                </a:srgbClr>
              </a:gs>
              <a:gs pos="100000">
                <a:srgbClr val="FFCC00"/>
              </a:gs>
            </a:gsLst>
            <a:lin ang="0" scaled="1"/>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 name="Rectangle 7">
            <a:extLst>
              <a:ext uri="{FF2B5EF4-FFF2-40B4-BE49-F238E27FC236}">
                <a16:creationId xmlns:a16="http://schemas.microsoft.com/office/drawing/2014/main" id="{CEB7FBB3-81CA-4EE6-816A-F22994A5AFA0}"/>
              </a:ext>
            </a:extLst>
          </p:cNvPr>
          <p:cNvSpPr>
            <a:spLocks noChangeArrowheads="1"/>
          </p:cNvSpPr>
          <p:nvPr/>
        </p:nvSpPr>
        <p:spPr bwMode="auto">
          <a:xfrm>
            <a:off x="1701306" y="2174453"/>
            <a:ext cx="1643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Clinical Users</a:t>
            </a:r>
          </a:p>
        </p:txBody>
      </p:sp>
      <p:sp>
        <p:nvSpPr>
          <p:cNvPr id="11" name="Rectangle 8">
            <a:extLst>
              <a:ext uri="{FF2B5EF4-FFF2-40B4-BE49-F238E27FC236}">
                <a16:creationId xmlns:a16="http://schemas.microsoft.com/office/drawing/2014/main" id="{7BA77125-0097-483A-988A-E15B4C533A5E}"/>
              </a:ext>
            </a:extLst>
          </p:cNvPr>
          <p:cNvSpPr>
            <a:spLocks noChangeArrowheads="1"/>
          </p:cNvSpPr>
          <p:nvPr/>
        </p:nvSpPr>
        <p:spPr bwMode="auto">
          <a:xfrm>
            <a:off x="1694956" y="3309515"/>
            <a:ext cx="173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Financial Users</a:t>
            </a:r>
          </a:p>
        </p:txBody>
      </p:sp>
      <p:sp>
        <p:nvSpPr>
          <p:cNvPr id="12" name="Rectangle 9">
            <a:extLst>
              <a:ext uri="{FF2B5EF4-FFF2-40B4-BE49-F238E27FC236}">
                <a16:creationId xmlns:a16="http://schemas.microsoft.com/office/drawing/2014/main" id="{E048DBEE-7EE5-45EB-BBAB-DFB27CD7B04F}"/>
              </a:ext>
            </a:extLst>
          </p:cNvPr>
          <p:cNvSpPr>
            <a:spLocks noChangeArrowheads="1"/>
          </p:cNvSpPr>
          <p:nvPr/>
        </p:nvSpPr>
        <p:spPr bwMode="auto">
          <a:xfrm>
            <a:off x="1680669" y="4366790"/>
            <a:ext cx="1716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333333"/>
                </a:solidFill>
              </a:rPr>
              <a:t>Strategic Users</a:t>
            </a:r>
          </a:p>
        </p:txBody>
      </p:sp>
      <p:sp>
        <p:nvSpPr>
          <p:cNvPr id="13" name="AutoShape 10">
            <a:extLst>
              <a:ext uri="{FF2B5EF4-FFF2-40B4-BE49-F238E27FC236}">
                <a16:creationId xmlns:a16="http://schemas.microsoft.com/office/drawing/2014/main" id="{9E3ACEE4-C3F4-4462-A762-89AE30A9BF80}"/>
              </a:ext>
            </a:extLst>
          </p:cNvPr>
          <p:cNvSpPr>
            <a:spLocks noChangeArrowheads="1"/>
          </p:cNvSpPr>
          <p:nvPr/>
        </p:nvSpPr>
        <p:spPr bwMode="auto">
          <a:xfrm>
            <a:off x="1613994" y="5208165"/>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 name="Rectangle 11">
            <a:extLst>
              <a:ext uri="{FF2B5EF4-FFF2-40B4-BE49-F238E27FC236}">
                <a16:creationId xmlns:a16="http://schemas.microsoft.com/office/drawing/2014/main" id="{0949C582-6E69-4200-9D32-5017E8F5AAC2}"/>
              </a:ext>
            </a:extLst>
          </p:cNvPr>
          <p:cNvSpPr>
            <a:spLocks noChangeArrowheads="1"/>
          </p:cNvSpPr>
          <p:nvPr/>
        </p:nvSpPr>
        <p:spPr bwMode="auto">
          <a:xfrm>
            <a:off x="1679081" y="5463753"/>
            <a:ext cx="1554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Consumers</a:t>
            </a:r>
          </a:p>
        </p:txBody>
      </p:sp>
      <p:sp>
        <p:nvSpPr>
          <p:cNvPr id="15" name="Rectangle 12">
            <a:extLst>
              <a:ext uri="{FF2B5EF4-FFF2-40B4-BE49-F238E27FC236}">
                <a16:creationId xmlns:a16="http://schemas.microsoft.com/office/drawing/2014/main" id="{C849E4CC-BEE5-407C-8884-5564D31D8EF2}"/>
              </a:ext>
            </a:extLst>
          </p:cNvPr>
          <p:cNvSpPr>
            <a:spLocks noChangeArrowheads="1"/>
          </p:cNvSpPr>
          <p:nvPr/>
        </p:nvSpPr>
        <p:spPr bwMode="auto">
          <a:xfrm>
            <a:off x="4206381" y="1855365"/>
            <a:ext cx="59436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344488">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sz="1400" dirty="0">
                <a:solidFill>
                  <a:srgbClr val="336699"/>
                </a:solidFill>
              </a:rPr>
              <a:t>Plan new Financial and Medical Risk Management Strategies</a:t>
            </a:r>
          </a:p>
          <a:p>
            <a:pPr eaLnBrk="1" hangingPunct="1">
              <a:spcBef>
                <a:spcPct val="20000"/>
              </a:spcBef>
              <a:buClr>
                <a:srgbClr val="FF8230"/>
              </a:buClr>
              <a:buSzPct val="125000"/>
              <a:buFont typeface="Wingdings" panose="05000000000000000000" pitchFamily="2" charset="2"/>
              <a:buNone/>
            </a:pPr>
            <a:endParaRPr lang="en-US" altLang="en-US" sz="1400" dirty="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dirty="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dirty="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dirty="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dirty="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dirty="0">
              <a:solidFill>
                <a:srgbClr val="336699"/>
              </a:solidFill>
            </a:endParaRPr>
          </a:p>
          <a:p>
            <a:pPr eaLnBrk="1" hangingPunct="1">
              <a:spcBef>
                <a:spcPct val="20000"/>
              </a:spcBef>
              <a:buClr>
                <a:srgbClr val="FF8230"/>
              </a:buClr>
              <a:buSzPct val="125000"/>
              <a:buFont typeface="Wingdings" panose="05000000000000000000" pitchFamily="2" charset="2"/>
              <a:buNone/>
            </a:pPr>
            <a:r>
              <a:rPr lang="en-US" altLang="en-US" sz="1400" dirty="0">
                <a:solidFill>
                  <a:srgbClr val="336699"/>
                </a:solidFill>
              </a:rPr>
              <a:t>Design Benefit Plans to better serve my Consumers, and incentives </a:t>
            </a:r>
            <a:br>
              <a:rPr lang="en-US" altLang="en-US" sz="1400" dirty="0">
                <a:solidFill>
                  <a:srgbClr val="336699"/>
                </a:solidFill>
              </a:rPr>
            </a:br>
            <a:r>
              <a:rPr lang="en-US" altLang="en-US" sz="1400" dirty="0">
                <a:solidFill>
                  <a:srgbClr val="336699"/>
                </a:solidFill>
              </a:rPr>
              <a:t>for Vendors, Providers and Consumers</a:t>
            </a:r>
          </a:p>
          <a:p>
            <a:pPr lvl="1" eaLnBrk="1" hangingPunct="1">
              <a:spcBef>
                <a:spcPct val="20000"/>
              </a:spcBef>
              <a:buClr>
                <a:srgbClr val="FF8230"/>
              </a:buClr>
              <a:buSzPct val="125000"/>
              <a:buFont typeface="Wingdings" panose="05000000000000000000" pitchFamily="2" charset="2"/>
              <a:buNone/>
            </a:pPr>
            <a:endParaRPr lang="en-US" altLang="en-US" sz="1400" dirty="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dirty="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900" dirty="0">
              <a:solidFill>
                <a:srgbClr val="336699"/>
              </a:solidFill>
            </a:endParaRPr>
          </a:p>
          <a:p>
            <a:pPr eaLnBrk="1" hangingPunct="1">
              <a:spcBef>
                <a:spcPct val="20000"/>
              </a:spcBef>
              <a:buClr>
                <a:srgbClr val="FF8230"/>
              </a:buClr>
              <a:buSzPct val="125000"/>
              <a:buFont typeface="Wingdings" panose="05000000000000000000" pitchFamily="2" charset="2"/>
              <a:buNone/>
            </a:pPr>
            <a:r>
              <a:rPr lang="en-US" altLang="en-US" sz="1400" dirty="0">
                <a:solidFill>
                  <a:srgbClr val="336699"/>
                </a:solidFill>
              </a:rPr>
              <a:t>Share information strategically across my Enterprise</a:t>
            </a:r>
          </a:p>
        </p:txBody>
      </p:sp>
      <p:grpSp>
        <p:nvGrpSpPr>
          <p:cNvPr id="16" name="Group 13">
            <a:extLst>
              <a:ext uri="{FF2B5EF4-FFF2-40B4-BE49-F238E27FC236}">
                <a16:creationId xmlns:a16="http://schemas.microsoft.com/office/drawing/2014/main" id="{14791DE4-BECB-455A-BE2B-19034CB6744C}"/>
              </a:ext>
            </a:extLst>
          </p:cNvPr>
          <p:cNvGrpSpPr>
            <a:grpSpLocks/>
          </p:cNvGrpSpPr>
          <p:nvPr/>
        </p:nvGrpSpPr>
        <p:grpSpPr bwMode="auto">
          <a:xfrm>
            <a:off x="4739781" y="2464965"/>
            <a:ext cx="1828800" cy="914400"/>
            <a:chOff x="3744" y="816"/>
            <a:chExt cx="1296" cy="672"/>
          </a:xfrm>
        </p:grpSpPr>
        <p:grpSp>
          <p:nvGrpSpPr>
            <p:cNvPr id="17" name="Group 14">
              <a:extLst>
                <a:ext uri="{FF2B5EF4-FFF2-40B4-BE49-F238E27FC236}">
                  <a16:creationId xmlns:a16="http://schemas.microsoft.com/office/drawing/2014/main" id="{7DF3E288-A486-45CC-9E14-A90922DFF0E3}"/>
                </a:ext>
              </a:extLst>
            </p:cNvPr>
            <p:cNvGrpSpPr>
              <a:grpSpLocks/>
            </p:cNvGrpSpPr>
            <p:nvPr/>
          </p:nvGrpSpPr>
          <p:grpSpPr bwMode="auto">
            <a:xfrm>
              <a:off x="3744" y="816"/>
              <a:ext cx="528" cy="480"/>
              <a:chOff x="768" y="3168"/>
              <a:chExt cx="528" cy="480"/>
            </a:xfrm>
          </p:grpSpPr>
          <p:sp>
            <p:nvSpPr>
              <p:cNvPr id="43" name="AutoShape 15">
                <a:extLst>
                  <a:ext uri="{FF2B5EF4-FFF2-40B4-BE49-F238E27FC236}">
                    <a16:creationId xmlns:a16="http://schemas.microsoft.com/office/drawing/2014/main" id="{5EDFEACD-AFAD-4B64-BF2E-7264045D8467}"/>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44" name="Object 16">
                <a:extLst>
                  <a:ext uri="{FF2B5EF4-FFF2-40B4-BE49-F238E27FC236}">
                    <a16:creationId xmlns:a16="http://schemas.microsoft.com/office/drawing/2014/main" id="{C7F5E85D-C548-4AEB-9AD1-1DEBE1A11E83}"/>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2388" name="Visio" r:id="rId3" imgW="501433" imgH="1199781" progId="">
                      <p:embed/>
                    </p:oleObj>
                  </mc:Choice>
                  <mc:Fallback>
                    <p:oleObj name="Visio" r:id="rId3" imgW="501433" imgH="1199781" progId="">
                      <p:embed/>
                      <p:pic>
                        <p:nvPicPr>
                          <p:cNvPr id="148553" name="Object 16">
                            <a:extLst>
                              <a:ext uri="{FF2B5EF4-FFF2-40B4-BE49-F238E27FC236}">
                                <a16:creationId xmlns:a16="http://schemas.microsoft.com/office/drawing/2014/main" id="{2E95AB42-AB93-41A6-958A-AA9393947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17">
                <a:extLst>
                  <a:ext uri="{FF2B5EF4-FFF2-40B4-BE49-F238E27FC236}">
                    <a16:creationId xmlns:a16="http://schemas.microsoft.com/office/drawing/2014/main" id="{CF79A8C3-8FBB-412A-AB6A-AC182CA54BEF}"/>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2389" name="Visio" r:id="rId5" imgW="501433" imgH="1199781" progId="">
                      <p:embed/>
                    </p:oleObj>
                  </mc:Choice>
                  <mc:Fallback>
                    <p:oleObj name="Visio" r:id="rId5" imgW="501433" imgH="1199781" progId="">
                      <p:embed/>
                      <p:pic>
                        <p:nvPicPr>
                          <p:cNvPr id="148554" name="Object 17">
                            <a:extLst>
                              <a:ext uri="{FF2B5EF4-FFF2-40B4-BE49-F238E27FC236}">
                                <a16:creationId xmlns:a16="http://schemas.microsoft.com/office/drawing/2014/main" id="{8AAFDC92-0B9F-4DBB-8523-E8CCEB428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18">
                <a:extLst>
                  <a:ext uri="{FF2B5EF4-FFF2-40B4-BE49-F238E27FC236}">
                    <a16:creationId xmlns:a16="http://schemas.microsoft.com/office/drawing/2014/main" id="{7B31769E-69BF-4175-A3DD-923FAF621965}"/>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2390" name="Visio" r:id="rId6" imgW="501433" imgH="1199781" progId="">
                      <p:embed/>
                    </p:oleObj>
                  </mc:Choice>
                  <mc:Fallback>
                    <p:oleObj name="Visio" r:id="rId6" imgW="501433" imgH="1199781" progId="">
                      <p:embed/>
                      <p:pic>
                        <p:nvPicPr>
                          <p:cNvPr id="148555" name="Object 18">
                            <a:extLst>
                              <a:ext uri="{FF2B5EF4-FFF2-40B4-BE49-F238E27FC236}">
                                <a16:creationId xmlns:a16="http://schemas.microsoft.com/office/drawing/2014/main" id="{ADC9E1F2-6097-43E3-BD23-4CBE4AE8A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 name="Group 19">
              <a:extLst>
                <a:ext uri="{FF2B5EF4-FFF2-40B4-BE49-F238E27FC236}">
                  <a16:creationId xmlns:a16="http://schemas.microsoft.com/office/drawing/2014/main" id="{1BB7BCA1-4489-4637-9FDE-24289872BE9F}"/>
                </a:ext>
              </a:extLst>
            </p:cNvPr>
            <p:cNvGrpSpPr>
              <a:grpSpLocks/>
            </p:cNvGrpSpPr>
            <p:nvPr/>
          </p:nvGrpSpPr>
          <p:grpSpPr bwMode="auto">
            <a:xfrm>
              <a:off x="3840" y="912"/>
              <a:ext cx="528" cy="480"/>
              <a:chOff x="768" y="3168"/>
              <a:chExt cx="528" cy="480"/>
            </a:xfrm>
          </p:grpSpPr>
          <p:sp>
            <p:nvSpPr>
              <p:cNvPr id="39" name="AutoShape 20">
                <a:extLst>
                  <a:ext uri="{FF2B5EF4-FFF2-40B4-BE49-F238E27FC236}">
                    <a16:creationId xmlns:a16="http://schemas.microsoft.com/office/drawing/2014/main" id="{C56C0AB4-C6B9-495D-8CB3-C000B9E8AC7D}"/>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40" name="Object 21">
                <a:extLst>
                  <a:ext uri="{FF2B5EF4-FFF2-40B4-BE49-F238E27FC236}">
                    <a16:creationId xmlns:a16="http://schemas.microsoft.com/office/drawing/2014/main" id="{E65F16CD-5A0F-4C08-885A-96C8E4CD029D}"/>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2391" name="Visio" r:id="rId7" imgW="501433" imgH="1199781" progId="">
                      <p:embed/>
                    </p:oleObj>
                  </mc:Choice>
                  <mc:Fallback>
                    <p:oleObj name="Visio" r:id="rId7" imgW="501433" imgH="1199781" progId="">
                      <p:embed/>
                      <p:pic>
                        <p:nvPicPr>
                          <p:cNvPr id="148549" name="Object 21">
                            <a:extLst>
                              <a:ext uri="{FF2B5EF4-FFF2-40B4-BE49-F238E27FC236}">
                                <a16:creationId xmlns:a16="http://schemas.microsoft.com/office/drawing/2014/main" id="{7AD8FEAB-3C0C-4787-BA1D-18F82F918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22">
                <a:extLst>
                  <a:ext uri="{FF2B5EF4-FFF2-40B4-BE49-F238E27FC236}">
                    <a16:creationId xmlns:a16="http://schemas.microsoft.com/office/drawing/2014/main" id="{28BF6D4E-8ED6-4906-8100-612EB6BCB1D7}"/>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2392" name="Visio" r:id="rId8" imgW="501433" imgH="1199781" progId="">
                      <p:embed/>
                    </p:oleObj>
                  </mc:Choice>
                  <mc:Fallback>
                    <p:oleObj name="Visio" r:id="rId8" imgW="501433" imgH="1199781" progId="">
                      <p:embed/>
                      <p:pic>
                        <p:nvPicPr>
                          <p:cNvPr id="148550" name="Object 22">
                            <a:extLst>
                              <a:ext uri="{FF2B5EF4-FFF2-40B4-BE49-F238E27FC236}">
                                <a16:creationId xmlns:a16="http://schemas.microsoft.com/office/drawing/2014/main" id="{EB4F6B92-A4FD-4C70-BBE0-29DD03825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23">
                <a:extLst>
                  <a:ext uri="{FF2B5EF4-FFF2-40B4-BE49-F238E27FC236}">
                    <a16:creationId xmlns:a16="http://schemas.microsoft.com/office/drawing/2014/main" id="{9E3233B1-E64E-4ED2-9238-FDBC2B8B7717}"/>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2393" name="Visio" r:id="rId9" imgW="501433" imgH="1199781" progId="">
                      <p:embed/>
                    </p:oleObj>
                  </mc:Choice>
                  <mc:Fallback>
                    <p:oleObj name="Visio" r:id="rId9" imgW="501433" imgH="1199781" progId="">
                      <p:embed/>
                      <p:pic>
                        <p:nvPicPr>
                          <p:cNvPr id="148551" name="Object 23">
                            <a:extLst>
                              <a:ext uri="{FF2B5EF4-FFF2-40B4-BE49-F238E27FC236}">
                                <a16:creationId xmlns:a16="http://schemas.microsoft.com/office/drawing/2014/main" id="{2462EB24-0950-43B8-8A3B-E858845D8E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9" name="Group 24">
              <a:extLst>
                <a:ext uri="{FF2B5EF4-FFF2-40B4-BE49-F238E27FC236}">
                  <a16:creationId xmlns:a16="http://schemas.microsoft.com/office/drawing/2014/main" id="{64CCBD6E-1EC8-4798-90EC-FA1416866FA1}"/>
                </a:ext>
              </a:extLst>
            </p:cNvPr>
            <p:cNvGrpSpPr>
              <a:grpSpLocks/>
            </p:cNvGrpSpPr>
            <p:nvPr/>
          </p:nvGrpSpPr>
          <p:grpSpPr bwMode="auto">
            <a:xfrm>
              <a:off x="4320" y="816"/>
              <a:ext cx="528" cy="480"/>
              <a:chOff x="768" y="3168"/>
              <a:chExt cx="528" cy="480"/>
            </a:xfrm>
          </p:grpSpPr>
          <p:sp>
            <p:nvSpPr>
              <p:cNvPr id="35" name="AutoShape 25">
                <a:extLst>
                  <a:ext uri="{FF2B5EF4-FFF2-40B4-BE49-F238E27FC236}">
                    <a16:creationId xmlns:a16="http://schemas.microsoft.com/office/drawing/2014/main" id="{78775B64-A929-4FE8-A2FA-21C1661BE246}"/>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6" name="Object 26">
                <a:extLst>
                  <a:ext uri="{FF2B5EF4-FFF2-40B4-BE49-F238E27FC236}">
                    <a16:creationId xmlns:a16="http://schemas.microsoft.com/office/drawing/2014/main" id="{23164BFD-9FE7-4EF0-8BD0-796D9A12D234}"/>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2394" name="Visio" r:id="rId10" imgW="501433" imgH="1199781" progId="">
                      <p:embed/>
                    </p:oleObj>
                  </mc:Choice>
                  <mc:Fallback>
                    <p:oleObj name="Visio" r:id="rId10" imgW="501433" imgH="1199781" progId="">
                      <p:embed/>
                      <p:pic>
                        <p:nvPicPr>
                          <p:cNvPr id="148545" name="Object 26">
                            <a:extLst>
                              <a:ext uri="{FF2B5EF4-FFF2-40B4-BE49-F238E27FC236}">
                                <a16:creationId xmlns:a16="http://schemas.microsoft.com/office/drawing/2014/main" id="{E12C5A73-4169-4227-A2B0-BDE51546A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27">
                <a:extLst>
                  <a:ext uri="{FF2B5EF4-FFF2-40B4-BE49-F238E27FC236}">
                    <a16:creationId xmlns:a16="http://schemas.microsoft.com/office/drawing/2014/main" id="{C4B768A9-0E16-460A-9CC4-2D62355C513E}"/>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2395" name="Visio" r:id="rId11" imgW="501433" imgH="1199781" progId="">
                      <p:embed/>
                    </p:oleObj>
                  </mc:Choice>
                  <mc:Fallback>
                    <p:oleObj name="Visio" r:id="rId11" imgW="501433" imgH="1199781" progId="">
                      <p:embed/>
                      <p:pic>
                        <p:nvPicPr>
                          <p:cNvPr id="148546" name="Object 27">
                            <a:extLst>
                              <a:ext uri="{FF2B5EF4-FFF2-40B4-BE49-F238E27FC236}">
                                <a16:creationId xmlns:a16="http://schemas.microsoft.com/office/drawing/2014/main" id="{7671487D-844D-4818-8FE6-F7D9C6CA2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28">
                <a:extLst>
                  <a:ext uri="{FF2B5EF4-FFF2-40B4-BE49-F238E27FC236}">
                    <a16:creationId xmlns:a16="http://schemas.microsoft.com/office/drawing/2014/main" id="{99F42B13-5ED3-4121-AC1F-8364910AD88B}"/>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2396" name="Visio" r:id="rId12" imgW="501433" imgH="1199781" progId="">
                      <p:embed/>
                    </p:oleObj>
                  </mc:Choice>
                  <mc:Fallback>
                    <p:oleObj name="Visio" r:id="rId12" imgW="501433" imgH="1199781" progId="">
                      <p:embed/>
                      <p:pic>
                        <p:nvPicPr>
                          <p:cNvPr id="148547" name="Object 28">
                            <a:extLst>
                              <a:ext uri="{FF2B5EF4-FFF2-40B4-BE49-F238E27FC236}">
                                <a16:creationId xmlns:a16="http://schemas.microsoft.com/office/drawing/2014/main" id="{D02AABA0-BC13-4CDC-9B75-2000030E2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 name="Group 29">
              <a:extLst>
                <a:ext uri="{FF2B5EF4-FFF2-40B4-BE49-F238E27FC236}">
                  <a16:creationId xmlns:a16="http://schemas.microsoft.com/office/drawing/2014/main" id="{4B83A597-8D24-4CFF-8CFF-B4CEBB01C566}"/>
                </a:ext>
              </a:extLst>
            </p:cNvPr>
            <p:cNvGrpSpPr>
              <a:grpSpLocks/>
            </p:cNvGrpSpPr>
            <p:nvPr/>
          </p:nvGrpSpPr>
          <p:grpSpPr bwMode="auto">
            <a:xfrm>
              <a:off x="4416" y="912"/>
              <a:ext cx="528" cy="480"/>
              <a:chOff x="768" y="3168"/>
              <a:chExt cx="528" cy="480"/>
            </a:xfrm>
          </p:grpSpPr>
          <p:sp>
            <p:nvSpPr>
              <p:cNvPr id="31" name="AutoShape 30">
                <a:extLst>
                  <a:ext uri="{FF2B5EF4-FFF2-40B4-BE49-F238E27FC236}">
                    <a16:creationId xmlns:a16="http://schemas.microsoft.com/office/drawing/2014/main" id="{F2D54F5E-E010-4EFF-9DBF-B1747E2C2180}"/>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2" name="Object 31">
                <a:extLst>
                  <a:ext uri="{FF2B5EF4-FFF2-40B4-BE49-F238E27FC236}">
                    <a16:creationId xmlns:a16="http://schemas.microsoft.com/office/drawing/2014/main" id="{84C19E8F-9EB5-49B0-9CAC-64613F6B7152}"/>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2397" name="Visio" r:id="rId13" imgW="501433" imgH="1199781" progId="">
                      <p:embed/>
                    </p:oleObj>
                  </mc:Choice>
                  <mc:Fallback>
                    <p:oleObj name="Visio" r:id="rId13" imgW="501433" imgH="1199781" progId="">
                      <p:embed/>
                      <p:pic>
                        <p:nvPicPr>
                          <p:cNvPr id="148541" name="Object 31">
                            <a:extLst>
                              <a:ext uri="{FF2B5EF4-FFF2-40B4-BE49-F238E27FC236}">
                                <a16:creationId xmlns:a16="http://schemas.microsoft.com/office/drawing/2014/main" id="{8B78237D-C1E0-4524-AB85-665A14895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2">
                <a:extLst>
                  <a:ext uri="{FF2B5EF4-FFF2-40B4-BE49-F238E27FC236}">
                    <a16:creationId xmlns:a16="http://schemas.microsoft.com/office/drawing/2014/main" id="{1AF43942-F26B-48A3-B624-21D6E34BD3A9}"/>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2398" name="Visio" r:id="rId14" imgW="501433" imgH="1199781" progId="">
                      <p:embed/>
                    </p:oleObj>
                  </mc:Choice>
                  <mc:Fallback>
                    <p:oleObj name="Visio" r:id="rId14" imgW="501433" imgH="1199781" progId="">
                      <p:embed/>
                      <p:pic>
                        <p:nvPicPr>
                          <p:cNvPr id="148542" name="Object 32">
                            <a:extLst>
                              <a:ext uri="{FF2B5EF4-FFF2-40B4-BE49-F238E27FC236}">
                                <a16:creationId xmlns:a16="http://schemas.microsoft.com/office/drawing/2014/main" id="{4D21C53D-2B20-4340-AA03-4F38BEA39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33">
                <a:extLst>
                  <a:ext uri="{FF2B5EF4-FFF2-40B4-BE49-F238E27FC236}">
                    <a16:creationId xmlns:a16="http://schemas.microsoft.com/office/drawing/2014/main" id="{B183DA70-8060-4FC5-8EA9-789135324996}"/>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2399" name="Visio" r:id="rId15" imgW="501433" imgH="1199781" progId="">
                      <p:embed/>
                    </p:oleObj>
                  </mc:Choice>
                  <mc:Fallback>
                    <p:oleObj name="Visio" r:id="rId15" imgW="501433" imgH="1199781" progId="">
                      <p:embed/>
                      <p:pic>
                        <p:nvPicPr>
                          <p:cNvPr id="148543" name="Object 33">
                            <a:extLst>
                              <a:ext uri="{FF2B5EF4-FFF2-40B4-BE49-F238E27FC236}">
                                <a16:creationId xmlns:a16="http://schemas.microsoft.com/office/drawing/2014/main" id="{5734CDC3-7C2F-43F1-B13E-D313DA143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1" name="Group 34">
              <a:extLst>
                <a:ext uri="{FF2B5EF4-FFF2-40B4-BE49-F238E27FC236}">
                  <a16:creationId xmlns:a16="http://schemas.microsoft.com/office/drawing/2014/main" id="{38CF2E24-DEDF-49B0-80CC-7C68E5169F8A}"/>
                </a:ext>
              </a:extLst>
            </p:cNvPr>
            <p:cNvGrpSpPr>
              <a:grpSpLocks/>
            </p:cNvGrpSpPr>
            <p:nvPr/>
          </p:nvGrpSpPr>
          <p:grpSpPr bwMode="auto">
            <a:xfrm>
              <a:off x="4512" y="1008"/>
              <a:ext cx="528" cy="480"/>
              <a:chOff x="768" y="3168"/>
              <a:chExt cx="528" cy="480"/>
            </a:xfrm>
          </p:grpSpPr>
          <p:sp>
            <p:nvSpPr>
              <p:cNvPr id="27" name="AutoShape 35">
                <a:extLst>
                  <a:ext uri="{FF2B5EF4-FFF2-40B4-BE49-F238E27FC236}">
                    <a16:creationId xmlns:a16="http://schemas.microsoft.com/office/drawing/2014/main" id="{09270878-1C20-40B9-AD76-1B86C12B2583}"/>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28" name="Object 36">
                <a:extLst>
                  <a:ext uri="{FF2B5EF4-FFF2-40B4-BE49-F238E27FC236}">
                    <a16:creationId xmlns:a16="http://schemas.microsoft.com/office/drawing/2014/main" id="{8FF4003F-D7C0-4068-AD67-5F88FB72317C}"/>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2400" name="Visio" r:id="rId16" imgW="501433" imgH="1199781" progId="">
                      <p:embed/>
                    </p:oleObj>
                  </mc:Choice>
                  <mc:Fallback>
                    <p:oleObj name="Visio" r:id="rId16" imgW="501433" imgH="1199781" progId="">
                      <p:embed/>
                      <p:pic>
                        <p:nvPicPr>
                          <p:cNvPr id="148537" name="Object 36">
                            <a:extLst>
                              <a:ext uri="{FF2B5EF4-FFF2-40B4-BE49-F238E27FC236}">
                                <a16:creationId xmlns:a16="http://schemas.microsoft.com/office/drawing/2014/main" id="{53B61B55-569E-409D-9D84-DE92EE52F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7">
                <a:extLst>
                  <a:ext uri="{FF2B5EF4-FFF2-40B4-BE49-F238E27FC236}">
                    <a16:creationId xmlns:a16="http://schemas.microsoft.com/office/drawing/2014/main" id="{73F0BBB4-F27B-49AE-936E-A789B0A9279C}"/>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2401" name="Visio" r:id="rId17" imgW="501433" imgH="1199781" progId="">
                      <p:embed/>
                    </p:oleObj>
                  </mc:Choice>
                  <mc:Fallback>
                    <p:oleObj name="Visio" r:id="rId17" imgW="501433" imgH="1199781" progId="">
                      <p:embed/>
                      <p:pic>
                        <p:nvPicPr>
                          <p:cNvPr id="148538" name="Object 37">
                            <a:extLst>
                              <a:ext uri="{FF2B5EF4-FFF2-40B4-BE49-F238E27FC236}">
                                <a16:creationId xmlns:a16="http://schemas.microsoft.com/office/drawing/2014/main" id="{8F674B36-4B8B-4532-A826-E1E8C4754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8">
                <a:extLst>
                  <a:ext uri="{FF2B5EF4-FFF2-40B4-BE49-F238E27FC236}">
                    <a16:creationId xmlns:a16="http://schemas.microsoft.com/office/drawing/2014/main" id="{0B31C454-D085-42D3-9941-30FBF51E17F5}"/>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2402" name="Visio" r:id="rId18" imgW="501433" imgH="1199781" progId="">
                      <p:embed/>
                    </p:oleObj>
                  </mc:Choice>
                  <mc:Fallback>
                    <p:oleObj name="Visio" r:id="rId18" imgW="501433" imgH="1199781" progId="">
                      <p:embed/>
                      <p:pic>
                        <p:nvPicPr>
                          <p:cNvPr id="148539" name="Object 38">
                            <a:extLst>
                              <a:ext uri="{FF2B5EF4-FFF2-40B4-BE49-F238E27FC236}">
                                <a16:creationId xmlns:a16="http://schemas.microsoft.com/office/drawing/2014/main" id="{12EDCAA5-F2E4-42C1-8B7A-A2EAD453A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2" name="Group 39">
              <a:extLst>
                <a:ext uri="{FF2B5EF4-FFF2-40B4-BE49-F238E27FC236}">
                  <a16:creationId xmlns:a16="http://schemas.microsoft.com/office/drawing/2014/main" id="{23D626C1-4F4C-408A-9B03-AAFD6867FD56}"/>
                </a:ext>
              </a:extLst>
            </p:cNvPr>
            <p:cNvGrpSpPr>
              <a:grpSpLocks/>
            </p:cNvGrpSpPr>
            <p:nvPr/>
          </p:nvGrpSpPr>
          <p:grpSpPr bwMode="auto">
            <a:xfrm>
              <a:off x="3936" y="1008"/>
              <a:ext cx="528" cy="480"/>
              <a:chOff x="768" y="3168"/>
              <a:chExt cx="528" cy="480"/>
            </a:xfrm>
          </p:grpSpPr>
          <p:sp>
            <p:nvSpPr>
              <p:cNvPr id="23" name="AutoShape 40">
                <a:extLst>
                  <a:ext uri="{FF2B5EF4-FFF2-40B4-BE49-F238E27FC236}">
                    <a16:creationId xmlns:a16="http://schemas.microsoft.com/office/drawing/2014/main" id="{61E975B2-CE6A-42A3-AE40-80C0C16A0F9C}"/>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24" name="Object 41">
                <a:extLst>
                  <a:ext uri="{FF2B5EF4-FFF2-40B4-BE49-F238E27FC236}">
                    <a16:creationId xmlns:a16="http://schemas.microsoft.com/office/drawing/2014/main" id="{B749A01B-F67B-44B6-B591-478525264C00}"/>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2403" name="Visio" r:id="rId19" imgW="501433" imgH="1199781" progId="">
                      <p:embed/>
                    </p:oleObj>
                  </mc:Choice>
                  <mc:Fallback>
                    <p:oleObj name="Visio" r:id="rId19" imgW="501433" imgH="1199781" progId="">
                      <p:embed/>
                      <p:pic>
                        <p:nvPicPr>
                          <p:cNvPr id="148533" name="Object 41">
                            <a:extLst>
                              <a:ext uri="{FF2B5EF4-FFF2-40B4-BE49-F238E27FC236}">
                                <a16:creationId xmlns:a16="http://schemas.microsoft.com/office/drawing/2014/main" id="{373678C4-52A0-454C-A911-875629DB8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42">
                <a:extLst>
                  <a:ext uri="{FF2B5EF4-FFF2-40B4-BE49-F238E27FC236}">
                    <a16:creationId xmlns:a16="http://schemas.microsoft.com/office/drawing/2014/main" id="{3789D907-013A-4587-8CCE-9623F0C9BF82}"/>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2404" name="Visio" r:id="rId20" imgW="501433" imgH="1199781" progId="">
                      <p:embed/>
                    </p:oleObj>
                  </mc:Choice>
                  <mc:Fallback>
                    <p:oleObj name="Visio" r:id="rId20" imgW="501433" imgH="1199781" progId="">
                      <p:embed/>
                      <p:pic>
                        <p:nvPicPr>
                          <p:cNvPr id="148534" name="Object 42">
                            <a:extLst>
                              <a:ext uri="{FF2B5EF4-FFF2-40B4-BE49-F238E27FC236}">
                                <a16:creationId xmlns:a16="http://schemas.microsoft.com/office/drawing/2014/main" id="{74513FA4-1A3B-4FEB-AE15-5F537E45A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43">
                <a:extLst>
                  <a:ext uri="{FF2B5EF4-FFF2-40B4-BE49-F238E27FC236}">
                    <a16:creationId xmlns:a16="http://schemas.microsoft.com/office/drawing/2014/main" id="{65B5F3FE-0B36-437C-B8F9-D7B15A679801}"/>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2405" name="Visio" r:id="rId21" imgW="501433" imgH="1199781" progId="">
                      <p:embed/>
                    </p:oleObj>
                  </mc:Choice>
                  <mc:Fallback>
                    <p:oleObj name="Visio" r:id="rId21" imgW="501433" imgH="1199781" progId="">
                      <p:embed/>
                      <p:pic>
                        <p:nvPicPr>
                          <p:cNvPr id="148535" name="Object 43">
                            <a:extLst>
                              <a:ext uri="{FF2B5EF4-FFF2-40B4-BE49-F238E27FC236}">
                                <a16:creationId xmlns:a16="http://schemas.microsoft.com/office/drawing/2014/main" id="{254AD73F-C61C-43DA-A5D0-5EAC9DBCD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47" name="Group 44">
            <a:extLst>
              <a:ext uri="{FF2B5EF4-FFF2-40B4-BE49-F238E27FC236}">
                <a16:creationId xmlns:a16="http://schemas.microsoft.com/office/drawing/2014/main" id="{79733C75-D22C-45B0-BBC6-32AAC96E2226}"/>
              </a:ext>
            </a:extLst>
          </p:cNvPr>
          <p:cNvGrpSpPr>
            <a:grpSpLocks/>
          </p:cNvGrpSpPr>
          <p:nvPr/>
        </p:nvGrpSpPr>
        <p:grpSpPr bwMode="auto">
          <a:xfrm>
            <a:off x="7178181" y="3303165"/>
            <a:ext cx="403225" cy="381000"/>
            <a:chOff x="768" y="3168"/>
            <a:chExt cx="528" cy="480"/>
          </a:xfrm>
        </p:grpSpPr>
        <p:sp>
          <p:nvSpPr>
            <p:cNvPr id="48" name="AutoShape 45">
              <a:extLst>
                <a:ext uri="{FF2B5EF4-FFF2-40B4-BE49-F238E27FC236}">
                  <a16:creationId xmlns:a16="http://schemas.microsoft.com/office/drawing/2014/main" id="{71ED7869-C1B3-4E9A-9F1B-BF818D3E0007}"/>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CC33"/>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49" name="Object 46">
              <a:extLst>
                <a:ext uri="{FF2B5EF4-FFF2-40B4-BE49-F238E27FC236}">
                  <a16:creationId xmlns:a16="http://schemas.microsoft.com/office/drawing/2014/main" id="{38C7F7ED-C858-4A89-A421-4D36CB8C510A}"/>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2406" name="Visio" r:id="rId22" imgW="501433" imgH="1199781" progId="">
                    <p:embed/>
                  </p:oleObj>
                </mc:Choice>
                <mc:Fallback>
                  <p:oleObj name="Visio" r:id="rId22" imgW="501433" imgH="1199781" progId="">
                    <p:embed/>
                    <p:pic>
                      <p:nvPicPr>
                        <p:cNvPr id="148523" name="Object 46">
                          <a:extLst>
                            <a:ext uri="{FF2B5EF4-FFF2-40B4-BE49-F238E27FC236}">
                              <a16:creationId xmlns:a16="http://schemas.microsoft.com/office/drawing/2014/main" id="{D4628A3B-CC2A-4722-8ACB-81E68C4BE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w="9525">
                          <a:solidFill>
                            <a:srgbClr val="33CC33"/>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aphicFrame>
          <p:nvGraphicFramePr>
            <p:cNvPr id="50" name="Object 47">
              <a:extLst>
                <a:ext uri="{FF2B5EF4-FFF2-40B4-BE49-F238E27FC236}">
                  <a16:creationId xmlns:a16="http://schemas.microsoft.com/office/drawing/2014/main" id="{BC29FFB0-9446-42BB-B035-8A07916F8F80}"/>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2407" name="Visio" r:id="rId23" imgW="501433" imgH="1199781" progId="">
                    <p:embed/>
                  </p:oleObj>
                </mc:Choice>
                <mc:Fallback>
                  <p:oleObj name="Visio" r:id="rId23" imgW="501433" imgH="1199781" progId="">
                    <p:embed/>
                    <p:pic>
                      <p:nvPicPr>
                        <p:cNvPr id="148524" name="Object 47">
                          <a:extLst>
                            <a:ext uri="{FF2B5EF4-FFF2-40B4-BE49-F238E27FC236}">
                              <a16:creationId xmlns:a16="http://schemas.microsoft.com/office/drawing/2014/main" id="{7BF6BE27-BA5D-4303-BE96-C995433DA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w="9525">
                          <a:solidFill>
                            <a:srgbClr val="33CC33"/>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aphicFrame>
          <p:nvGraphicFramePr>
            <p:cNvPr id="51" name="Object 48">
              <a:extLst>
                <a:ext uri="{FF2B5EF4-FFF2-40B4-BE49-F238E27FC236}">
                  <a16:creationId xmlns:a16="http://schemas.microsoft.com/office/drawing/2014/main" id="{9254C6DE-307A-405E-85C4-62F7317FF2FB}"/>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2408" name="Visio" r:id="rId24" imgW="501433" imgH="1199781" progId="">
                    <p:embed/>
                  </p:oleObj>
                </mc:Choice>
                <mc:Fallback>
                  <p:oleObj name="Visio" r:id="rId24" imgW="501433" imgH="1199781" progId="">
                    <p:embed/>
                    <p:pic>
                      <p:nvPicPr>
                        <p:cNvPr id="148525" name="Object 48">
                          <a:extLst>
                            <a:ext uri="{FF2B5EF4-FFF2-40B4-BE49-F238E27FC236}">
                              <a16:creationId xmlns:a16="http://schemas.microsoft.com/office/drawing/2014/main" id="{653D552C-5DAE-42ED-A339-BB21FC334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w="9525">
                          <a:solidFill>
                            <a:srgbClr val="33CC33"/>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pSp>
      <p:grpSp>
        <p:nvGrpSpPr>
          <p:cNvPr id="52" name="Group 49">
            <a:extLst>
              <a:ext uri="{FF2B5EF4-FFF2-40B4-BE49-F238E27FC236}">
                <a16:creationId xmlns:a16="http://schemas.microsoft.com/office/drawing/2014/main" id="{1FB36A8B-5118-4D45-BAF6-AE2B31C9A33D}"/>
              </a:ext>
            </a:extLst>
          </p:cNvPr>
          <p:cNvGrpSpPr>
            <a:grpSpLocks/>
          </p:cNvGrpSpPr>
          <p:nvPr/>
        </p:nvGrpSpPr>
        <p:grpSpPr bwMode="auto">
          <a:xfrm>
            <a:off x="7159131" y="2845965"/>
            <a:ext cx="403225" cy="381000"/>
            <a:chOff x="768" y="3168"/>
            <a:chExt cx="528" cy="480"/>
          </a:xfrm>
        </p:grpSpPr>
        <p:sp>
          <p:nvSpPr>
            <p:cNvPr id="53" name="AutoShape 50">
              <a:extLst>
                <a:ext uri="{FF2B5EF4-FFF2-40B4-BE49-F238E27FC236}">
                  <a16:creationId xmlns:a16="http://schemas.microsoft.com/office/drawing/2014/main" id="{87D446D3-4C4D-4B18-AB56-A3F9501B48F2}"/>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FF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4" name="Object 51">
              <a:extLst>
                <a:ext uri="{FF2B5EF4-FFF2-40B4-BE49-F238E27FC236}">
                  <a16:creationId xmlns:a16="http://schemas.microsoft.com/office/drawing/2014/main" id="{B460CBE2-1B98-4A01-90EB-CC4D50367DE2}"/>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2409" name="Visio" r:id="rId25" imgW="501433" imgH="1199781" progId="">
                    <p:embed/>
                  </p:oleObj>
                </mc:Choice>
                <mc:Fallback>
                  <p:oleObj name="Visio" r:id="rId25" imgW="501433" imgH="1199781" progId="">
                    <p:embed/>
                    <p:pic>
                      <p:nvPicPr>
                        <p:cNvPr id="148519" name="Object 51">
                          <a:extLst>
                            <a:ext uri="{FF2B5EF4-FFF2-40B4-BE49-F238E27FC236}">
                              <a16:creationId xmlns:a16="http://schemas.microsoft.com/office/drawing/2014/main" id="{D14063B1-282E-4992-B175-66FB42069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aphicFrame>
          <p:nvGraphicFramePr>
            <p:cNvPr id="55" name="Object 52">
              <a:extLst>
                <a:ext uri="{FF2B5EF4-FFF2-40B4-BE49-F238E27FC236}">
                  <a16:creationId xmlns:a16="http://schemas.microsoft.com/office/drawing/2014/main" id="{10D52B3D-0D60-4555-9DF3-6D3421DD93EF}"/>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2410" name="Visio" r:id="rId26" imgW="501433" imgH="1199781" progId="">
                    <p:embed/>
                  </p:oleObj>
                </mc:Choice>
                <mc:Fallback>
                  <p:oleObj name="Visio" r:id="rId26" imgW="501433" imgH="1199781" progId="">
                    <p:embed/>
                    <p:pic>
                      <p:nvPicPr>
                        <p:cNvPr id="148520" name="Object 52">
                          <a:extLst>
                            <a:ext uri="{FF2B5EF4-FFF2-40B4-BE49-F238E27FC236}">
                              <a16:creationId xmlns:a16="http://schemas.microsoft.com/office/drawing/2014/main" id="{0E0C57A9-0D25-414B-BBFD-273D858EA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aphicFrame>
          <p:nvGraphicFramePr>
            <p:cNvPr id="56" name="Object 53">
              <a:extLst>
                <a:ext uri="{FF2B5EF4-FFF2-40B4-BE49-F238E27FC236}">
                  <a16:creationId xmlns:a16="http://schemas.microsoft.com/office/drawing/2014/main" id="{563CD848-FDDF-4093-82FF-87F37B28A899}"/>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2411" name="Visio" r:id="rId27" imgW="501433" imgH="1199781" progId="">
                    <p:embed/>
                  </p:oleObj>
                </mc:Choice>
                <mc:Fallback>
                  <p:oleObj name="Visio" r:id="rId27" imgW="501433" imgH="1199781" progId="">
                    <p:embed/>
                    <p:pic>
                      <p:nvPicPr>
                        <p:cNvPr id="148521" name="Object 53">
                          <a:extLst>
                            <a:ext uri="{FF2B5EF4-FFF2-40B4-BE49-F238E27FC236}">
                              <a16:creationId xmlns:a16="http://schemas.microsoft.com/office/drawing/2014/main" id="{10C4E844-B8D4-41C2-AF3E-663E259EC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pSp>
      <p:grpSp>
        <p:nvGrpSpPr>
          <p:cNvPr id="57" name="Group 54">
            <a:extLst>
              <a:ext uri="{FF2B5EF4-FFF2-40B4-BE49-F238E27FC236}">
                <a16:creationId xmlns:a16="http://schemas.microsoft.com/office/drawing/2014/main" id="{EEC4A3CF-1549-4B53-9FB5-45AEDCCFAD21}"/>
              </a:ext>
            </a:extLst>
          </p:cNvPr>
          <p:cNvGrpSpPr>
            <a:grpSpLocks/>
          </p:cNvGrpSpPr>
          <p:nvPr/>
        </p:nvGrpSpPr>
        <p:grpSpPr bwMode="auto">
          <a:xfrm>
            <a:off x="7159131" y="2388765"/>
            <a:ext cx="404813" cy="381000"/>
            <a:chOff x="768" y="3168"/>
            <a:chExt cx="528" cy="480"/>
          </a:xfrm>
        </p:grpSpPr>
        <p:sp>
          <p:nvSpPr>
            <p:cNvPr id="58" name="AutoShape 55">
              <a:extLst>
                <a:ext uri="{FF2B5EF4-FFF2-40B4-BE49-F238E27FC236}">
                  <a16:creationId xmlns:a16="http://schemas.microsoft.com/office/drawing/2014/main" id="{F212C17A-7B6C-4703-BC2E-DB1888DEFAE9}"/>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9" name="Object 56">
              <a:extLst>
                <a:ext uri="{FF2B5EF4-FFF2-40B4-BE49-F238E27FC236}">
                  <a16:creationId xmlns:a16="http://schemas.microsoft.com/office/drawing/2014/main" id="{0EF6A933-9F7F-4BC2-A144-CCE544316AC1}"/>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52412" name="Visio" r:id="rId28" imgW="501433" imgH="1199781" progId="">
                    <p:embed/>
                  </p:oleObj>
                </mc:Choice>
                <mc:Fallback>
                  <p:oleObj name="Visio" r:id="rId28" imgW="501433" imgH="1199781" progId="">
                    <p:embed/>
                    <p:pic>
                      <p:nvPicPr>
                        <p:cNvPr id="148515" name="Object 56">
                          <a:extLst>
                            <a:ext uri="{FF2B5EF4-FFF2-40B4-BE49-F238E27FC236}">
                              <a16:creationId xmlns:a16="http://schemas.microsoft.com/office/drawing/2014/main" id="{0B293786-6A13-4760-B4A6-C4702ACBC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 name="Object 57">
              <a:extLst>
                <a:ext uri="{FF2B5EF4-FFF2-40B4-BE49-F238E27FC236}">
                  <a16:creationId xmlns:a16="http://schemas.microsoft.com/office/drawing/2014/main" id="{A3DAADC7-92DF-47D7-A459-18632A7DFDF1}"/>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52413" name="Visio" r:id="rId29" imgW="501433" imgH="1199781" progId="">
                    <p:embed/>
                  </p:oleObj>
                </mc:Choice>
                <mc:Fallback>
                  <p:oleObj name="Visio" r:id="rId29" imgW="501433" imgH="1199781" progId="">
                    <p:embed/>
                    <p:pic>
                      <p:nvPicPr>
                        <p:cNvPr id="148516" name="Object 57">
                          <a:extLst>
                            <a:ext uri="{FF2B5EF4-FFF2-40B4-BE49-F238E27FC236}">
                              <a16:creationId xmlns:a16="http://schemas.microsoft.com/office/drawing/2014/main" id="{1565AD10-79A3-42D3-A8B1-DCE5DF3D6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 name="Object 58">
              <a:extLst>
                <a:ext uri="{FF2B5EF4-FFF2-40B4-BE49-F238E27FC236}">
                  <a16:creationId xmlns:a16="http://schemas.microsoft.com/office/drawing/2014/main" id="{69CF1798-8F56-43E4-9658-F31CA5A0B80D}"/>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52414" name="Visio" r:id="rId30" imgW="501433" imgH="1199781" progId="">
                    <p:embed/>
                  </p:oleObj>
                </mc:Choice>
                <mc:Fallback>
                  <p:oleObj name="Visio" r:id="rId30" imgW="501433" imgH="1199781" progId="">
                    <p:embed/>
                    <p:pic>
                      <p:nvPicPr>
                        <p:cNvPr id="148517" name="Object 58">
                          <a:extLst>
                            <a:ext uri="{FF2B5EF4-FFF2-40B4-BE49-F238E27FC236}">
                              <a16:creationId xmlns:a16="http://schemas.microsoft.com/office/drawing/2014/main" id="{EB50A961-9F69-45B3-A1F5-B8F93EE3F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2" name="AutoShape 59">
            <a:extLst>
              <a:ext uri="{FF2B5EF4-FFF2-40B4-BE49-F238E27FC236}">
                <a16:creationId xmlns:a16="http://schemas.microsoft.com/office/drawing/2014/main" id="{9C1D4FC9-159A-4C11-9E0F-9B89E54C1228}"/>
              </a:ext>
            </a:extLst>
          </p:cNvPr>
          <p:cNvSpPr>
            <a:spLocks noChangeArrowheads="1"/>
          </p:cNvSpPr>
          <p:nvPr/>
        </p:nvSpPr>
        <p:spPr bwMode="auto">
          <a:xfrm>
            <a:off x="6797181" y="2436390"/>
            <a:ext cx="214313" cy="319088"/>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3" name="AutoShape 60">
            <a:extLst>
              <a:ext uri="{FF2B5EF4-FFF2-40B4-BE49-F238E27FC236}">
                <a16:creationId xmlns:a16="http://schemas.microsoft.com/office/drawing/2014/main" id="{ABFA7DDB-E0E6-4590-B776-6F619E123BBF}"/>
              </a:ext>
            </a:extLst>
          </p:cNvPr>
          <p:cNvSpPr>
            <a:spLocks noChangeArrowheads="1"/>
          </p:cNvSpPr>
          <p:nvPr/>
        </p:nvSpPr>
        <p:spPr bwMode="auto">
          <a:xfrm>
            <a:off x="6797181" y="2869778"/>
            <a:ext cx="214313" cy="319087"/>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4" name="AutoShape 61">
            <a:extLst>
              <a:ext uri="{FF2B5EF4-FFF2-40B4-BE49-F238E27FC236}">
                <a16:creationId xmlns:a16="http://schemas.microsoft.com/office/drawing/2014/main" id="{5BDFA05F-B1CF-48ED-B0DB-BF80C394A5DA}"/>
              </a:ext>
            </a:extLst>
          </p:cNvPr>
          <p:cNvSpPr>
            <a:spLocks noChangeArrowheads="1"/>
          </p:cNvSpPr>
          <p:nvPr/>
        </p:nvSpPr>
        <p:spPr bwMode="auto">
          <a:xfrm>
            <a:off x="6797181" y="3317453"/>
            <a:ext cx="214313" cy="319087"/>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5" name="AutoShape 62">
            <a:extLst>
              <a:ext uri="{FF2B5EF4-FFF2-40B4-BE49-F238E27FC236}">
                <a16:creationId xmlns:a16="http://schemas.microsoft.com/office/drawing/2014/main" id="{DD54DEB6-6094-4263-A50B-4866DEA184CC}"/>
              </a:ext>
            </a:extLst>
          </p:cNvPr>
          <p:cNvSpPr>
            <a:spLocks noChangeArrowheads="1"/>
          </p:cNvSpPr>
          <p:nvPr/>
        </p:nvSpPr>
        <p:spPr bwMode="auto">
          <a:xfrm>
            <a:off x="5044581" y="5512965"/>
            <a:ext cx="766763" cy="479425"/>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66" name="AutoShape 63">
            <a:extLst>
              <a:ext uri="{FF2B5EF4-FFF2-40B4-BE49-F238E27FC236}">
                <a16:creationId xmlns:a16="http://schemas.microsoft.com/office/drawing/2014/main" id="{CFD72B5C-DCBE-4AF1-97AB-F4774BB758F3}"/>
              </a:ext>
            </a:extLst>
          </p:cNvPr>
          <p:cNvSpPr>
            <a:spLocks noChangeArrowheads="1"/>
          </p:cNvSpPr>
          <p:nvPr/>
        </p:nvSpPr>
        <p:spPr bwMode="auto">
          <a:xfrm>
            <a:off x="6487619" y="5379615"/>
            <a:ext cx="233362" cy="152400"/>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67" name="AutoShape 64">
            <a:extLst>
              <a:ext uri="{FF2B5EF4-FFF2-40B4-BE49-F238E27FC236}">
                <a16:creationId xmlns:a16="http://schemas.microsoft.com/office/drawing/2014/main" id="{A0F1C6FD-835B-4E4B-ADDF-07D369C4A1FF}"/>
              </a:ext>
            </a:extLst>
          </p:cNvPr>
          <p:cNvSpPr>
            <a:spLocks noChangeArrowheads="1"/>
          </p:cNvSpPr>
          <p:nvPr/>
        </p:nvSpPr>
        <p:spPr bwMode="auto">
          <a:xfrm>
            <a:off x="6492381" y="5570115"/>
            <a:ext cx="233363" cy="152400"/>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68" name="AutoShape 65">
            <a:extLst>
              <a:ext uri="{FF2B5EF4-FFF2-40B4-BE49-F238E27FC236}">
                <a16:creationId xmlns:a16="http://schemas.microsoft.com/office/drawing/2014/main" id="{6AD70322-D362-4491-9661-8071E69313A3}"/>
              </a:ext>
            </a:extLst>
          </p:cNvPr>
          <p:cNvSpPr>
            <a:spLocks noChangeArrowheads="1"/>
          </p:cNvSpPr>
          <p:nvPr/>
        </p:nvSpPr>
        <p:spPr bwMode="auto">
          <a:xfrm>
            <a:off x="6492381" y="5779665"/>
            <a:ext cx="233363" cy="152400"/>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69" name="AutoShape 66">
            <a:extLst>
              <a:ext uri="{FF2B5EF4-FFF2-40B4-BE49-F238E27FC236}">
                <a16:creationId xmlns:a16="http://schemas.microsoft.com/office/drawing/2014/main" id="{6B9798F2-3D08-46BE-BCBC-05E73A75F16B}"/>
              </a:ext>
            </a:extLst>
          </p:cNvPr>
          <p:cNvSpPr>
            <a:spLocks noChangeArrowheads="1"/>
          </p:cNvSpPr>
          <p:nvPr/>
        </p:nvSpPr>
        <p:spPr bwMode="auto">
          <a:xfrm>
            <a:off x="6492381" y="5998740"/>
            <a:ext cx="233363" cy="152400"/>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70" name="AutoShape 67">
            <a:extLst>
              <a:ext uri="{FF2B5EF4-FFF2-40B4-BE49-F238E27FC236}">
                <a16:creationId xmlns:a16="http://schemas.microsoft.com/office/drawing/2014/main" id="{6733E92E-1011-40DB-B1D7-CB2DC1A048D4}"/>
              </a:ext>
            </a:extLst>
          </p:cNvPr>
          <p:cNvSpPr>
            <a:spLocks noChangeArrowheads="1"/>
          </p:cNvSpPr>
          <p:nvPr/>
        </p:nvSpPr>
        <p:spPr bwMode="auto">
          <a:xfrm>
            <a:off x="6049469" y="5574878"/>
            <a:ext cx="214312" cy="319087"/>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 name="Text Box 68">
            <a:extLst>
              <a:ext uri="{FF2B5EF4-FFF2-40B4-BE49-F238E27FC236}">
                <a16:creationId xmlns:a16="http://schemas.microsoft.com/office/drawing/2014/main" id="{BAA65176-0C7F-4B00-BAC0-BD02CD9ECBFE}"/>
              </a:ext>
            </a:extLst>
          </p:cNvPr>
          <p:cNvSpPr txBox="1">
            <a:spLocks noChangeArrowheads="1"/>
          </p:cNvSpPr>
          <p:nvPr/>
        </p:nvSpPr>
        <p:spPr bwMode="auto">
          <a:xfrm>
            <a:off x="5044581" y="4366790"/>
            <a:ext cx="6238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b="1">
                <a:solidFill>
                  <a:srgbClr val="808080"/>
                </a:solidFill>
              </a:rPr>
              <a:t>P4P </a:t>
            </a:r>
          </a:p>
        </p:txBody>
      </p:sp>
      <p:sp>
        <p:nvSpPr>
          <p:cNvPr id="72" name="Text Box 69">
            <a:extLst>
              <a:ext uri="{FF2B5EF4-FFF2-40B4-BE49-F238E27FC236}">
                <a16:creationId xmlns:a16="http://schemas.microsoft.com/office/drawing/2014/main" id="{405987C7-2631-4C7D-A9A2-F7C156B699A1}"/>
              </a:ext>
            </a:extLst>
          </p:cNvPr>
          <p:cNvSpPr txBox="1">
            <a:spLocks noChangeArrowheads="1"/>
          </p:cNvSpPr>
          <p:nvPr/>
        </p:nvSpPr>
        <p:spPr bwMode="auto">
          <a:xfrm>
            <a:off x="6306644" y="4369965"/>
            <a:ext cx="611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b="1">
                <a:solidFill>
                  <a:srgbClr val="808080"/>
                </a:solidFill>
              </a:rPr>
              <a:t>HSA</a:t>
            </a:r>
          </a:p>
        </p:txBody>
      </p:sp>
      <p:sp>
        <p:nvSpPr>
          <p:cNvPr id="73" name="Text Box 70">
            <a:extLst>
              <a:ext uri="{FF2B5EF4-FFF2-40B4-BE49-F238E27FC236}">
                <a16:creationId xmlns:a16="http://schemas.microsoft.com/office/drawing/2014/main" id="{129537A3-49CE-492F-859E-8D1127A17617}"/>
              </a:ext>
            </a:extLst>
          </p:cNvPr>
          <p:cNvSpPr txBox="1">
            <a:spLocks noChangeArrowheads="1"/>
          </p:cNvSpPr>
          <p:nvPr/>
        </p:nvSpPr>
        <p:spPr bwMode="auto">
          <a:xfrm>
            <a:off x="7459169" y="4369965"/>
            <a:ext cx="7572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b="1">
                <a:solidFill>
                  <a:srgbClr val="808080"/>
                </a:solidFill>
              </a:rPr>
              <a:t>CDHP</a:t>
            </a:r>
          </a:p>
        </p:txBody>
      </p:sp>
      <p:sp>
        <p:nvSpPr>
          <p:cNvPr id="74" name="Text Box 72">
            <a:extLst>
              <a:ext uri="{FF2B5EF4-FFF2-40B4-BE49-F238E27FC236}">
                <a16:creationId xmlns:a16="http://schemas.microsoft.com/office/drawing/2014/main" id="{7F95D582-56E3-48ED-BAF8-28A3A867948F}"/>
              </a:ext>
            </a:extLst>
          </p:cNvPr>
          <p:cNvSpPr txBox="1">
            <a:spLocks noChangeArrowheads="1"/>
          </p:cNvSpPr>
          <p:nvPr/>
        </p:nvSpPr>
        <p:spPr bwMode="auto">
          <a:xfrm>
            <a:off x="6873381" y="5409778"/>
            <a:ext cx="1628775"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200">
                <a:solidFill>
                  <a:schemeClr val="bg2"/>
                </a:solidFill>
              </a:rPr>
              <a:t>Interactive Portals</a:t>
            </a:r>
          </a:p>
          <a:p>
            <a:pPr eaLnBrk="1" hangingPunct="1">
              <a:spcBef>
                <a:spcPct val="20000"/>
              </a:spcBef>
              <a:buClr>
                <a:srgbClr val="FF8230"/>
              </a:buClr>
              <a:buSzPct val="125000"/>
              <a:buFont typeface="Wingdings" panose="05000000000000000000" pitchFamily="2" charset="2"/>
              <a:buChar char="§"/>
            </a:pPr>
            <a:r>
              <a:rPr lang="en-US" altLang="en-US" sz="1200">
                <a:solidFill>
                  <a:schemeClr val="bg2"/>
                </a:solidFill>
              </a:rPr>
              <a:t>Data Marts</a:t>
            </a:r>
          </a:p>
          <a:p>
            <a:pPr eaLnBrk="1" hangingPunct="1">
              <a:spcBef>
                <a:spcPct val="20000"/>
              </a:spcBef>
              <a:buClr>
                <a:srgbClr val="FF8230"/>
              </a:buClr>
              <a:buSzPct val="125000"/>
              <a:buFont typeface="Wingdings" panose="05000000000000000000" pitchFamily="2" charset="2"/>
              <a:buChar char="§"/>
            </a:pPr>
            <a:r>
              <a:rPr lang="en-US" altLang="en-US" sz="1200">
                <a:solidFill>
                  <a:schemeClr val="bg2"/>
                </a:solidFill>
              </a:rPr>
              <a:t>Reports</a:t>
            </a:r>
          </a:p>
        </p:txBody>
      </p:sp>
      <p:sp>
        <p:nvSpPr>
          <p:cNvPr id="75" name="Text Box 73">
            <a:extLst>
              <a:ext uri="{FF2B5EF4-FFF2-40B4-BE49-F238E27FC236}">
                <a16:creationId xmlns:a16="http://schemas.microsoft.com/office/drawing/2014/main" id="{51C942D1-9FC3-4445-AB81-46F421538377}"/>
              </a:ext>
            </a:extLst>
          </p:cNvPr>
          <p:cNvSpPr txBox="1">
            <a:spLocks noChangeArrowheads="1"/>
          </p:cNvSpPr>
          <p:nvPr/>
        </p:nvSpPr>
        <p:spPr bwMode="auto">
          <a:xfrm>
            <a:off x="7616331" y="2426865"/>
            <a:ext cx="8509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sz="1200">
                <a:solidFill>
                  <a:schemeClr val="bg2"/>
                </a:solidFill>
              </a:rPr>
              <a:t>Carve-out</a:t>
            </a:r>
          </a:p>
          <a:p>
            <a:pPr eaLnBrk="1" hangingPunct="1">
              <a:spcBef>
                <a:spcPct val="20000"/>
              </a:spcBef>
              <a:buClr>
                <a:srgbClr val="FF8230"/>
              </a:buClr>
              <a:buSzPct val="125000"/>
              <a:buFont typeface="Wingdings" panose="05000000000000000000" pitchFamily="2" charset="2"/>
              <a:buNone/>
            </a:pPr>
            <a:endParaRPr lang="en-US" altLang="en-US" sz="1200">
              <a:solidFill>
                <a:schemeClr val="bg2"/>
              </a:solidFill>
            </a:endParaRPr>
          </a:p>
        </p:txBody>
      </p:sp>
      <p:sp>
        <p:nvSpPr>
          <p:cNvPr id="76" name="Text Box 74">
            <a:extLst>
              <a:ext uri="{FF2B5EF4-FFF2-40B4-BE49-F238E27FC236}">
                <a16:creationId xmlns:a16="http://schemas.microsoft.com/office/drawing/2014/main" id="{FE705C25-ACF2-47BF-BAF5-D7DBBA48565B}"/>
              </a:ext>
            </a:extLst>
          </p:cNvPr>
          <p:cNvSpPr txBox="1">
            <a:spLocks noChangeArrowheads="1"/>
          </p:cNvSpPr>
          <p:nvPr/>
        </p:nvSpPr>
        <p:spPr bwMode="auto">
          <a:xfrm>
            <a:off x="7616331" y="2885653"/>
            <a:ext cx="14668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sz="1200">
                <a:solidFill>
                  <a:schemeClr val="bg2"/>
                </a:solidFill>
              </a:rPr>
              <a:t>Case Management</a:t>
            </a:r>
          </a:p>
          <a:p>
            <a:pPr eaLnBrk="1" hangingPunct="1">
              <a:spcBef>
                <a:spcPct val="20000"/>
              </a:spcBef>
              <a:buClr>
                <a:srgbClr val="FF8230"/>
              </a:buClr>
              <a:buSzPct val="125000"/>
              <a:buFont typeface="Wingdings" panose="05000000000000000000" pitchFamily="2" charset="2"/>
              <a:buNone/>
            </a:pPr>
            <a:endParaRPr lang="en-US" altLang="en-US" sz="1200">
              <a:solidFill>
                <a:schemeClr val="bg2"/>
              </a:solidFill>
            </a:endParaRPr>
          </a:p>
        </p:txBody>
      </p:sp>
    </p:spTree>
    <p:extLst>
      <p:ext uri="{BB962C8B-B14F-4D97-AF65-F5344CB8AC3E}">
        <p14:creationId xmlns:p14="http://schemas.microsoft.com/office/powerpoint/2010/main" val="3170526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4E4220-6960-417C-8B8A-12BA77364ECF}"/>
              </a:ext>
            </a:extLst>
          </p:cNvPr>
          <p:cNvSpPr>
            <a:spLocks noGrp="1"/>
          </p:cNvSpPr>
          <p:nvPr>
            <p:ph type="sldNum" sz="quarter" idx="12"/>
          </p:nvPr>
        </p:nvSpPr>
        <p:spPr/>
        <p:txBody>
          <a:bodyPr/>
          <a:lstStyle/>
          <a:p>
            <a:fld id="{8BC64C03-9EC0-4B7E-8FE4-24DBF62E63E5}" type="slidenum">
              <a:rPr lang="en-US" smtClean="0"/>
              <a:t>76</a:t>
            </a:fld>
            <a:endParaRPr lang="en-US"/>
          </a:p>
        </p:txBody>
      </p:sp>
      <p:sp>
        <p:nvSpPr>
          <p:cNvPr id="4" name="Title 3">
            <a:extLst>
              <a:ext uri="{FF2B5EF4-FFF2-40B4-BE49-F238E27FC236}">
                <a16:creationId xmlns:a16="http://schemas.microsoft.com/office/drawing/2014/main" id="{32785078-93D8-4B85-95F6-4208C6D984F3}"/>
              </a:ext>
            </a:extLst>
          </p:cNvPr>
          <p:cNvSpPr>
            <a:spLocks noGrp="1"/>
          </p:cNvSpPr>
          <p:nvPr>
            <p:ph type="title"/>
          </p:nvPr>
        </p:nvSpPr>
        <p:spPr/>
        <p:txBody>
          <a:bodyPr/>
          <a:lstStyle/>
          <a:p>
            <a:r>
              <a:rPr lang="en-US" dirty="0"/>
              <a:t>Products and Services Positioning</a:t>
            </a:r>
          </a:p>
        </p:txBody>
      </p:sp>
      <p:pic>
        <p:nvPicPr>
          <p:cNvPr id="5" name="Picture 2" descr="Older couple">
            <a:extLst>
              <a:ext uri="{FF2B5EF4-FFF2-40B4-BE49-F238E27FC236}">
                <a16:creationId xmlns:a16="http://schemas.microsoft.com/office/drawing/2014/main" id="{9B32F93C-86C7-4AC4-808F-E9E054582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543" y="2428874"/>
            <a:ext cx="11430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2">
            <a:extLst>
              <a:ext uri="{FF2B5EF4-FFF2-40B4-BE49-F238E27FC236}">
                <a16:creationId xmlns:a16="http://schemas.microsoft.com/office/drawing/2014/main" id="{D66DE318-87EC-4F0F-BDAF-AE161B9087C6}"/>
              </a:ext>
            </a:extLst>
          </p:cNvPr>
          <p:cNvSpPr txBox="1">
            <a:spLocks noChangeArrowheads="1"/>
          </p:cNvSpPr>
          <p:nvPr/>
        </p:nvSpPr>
        <p:spPr bwMode="auto">
          <a:xfrm>
            <a:off x="805343" y="1459684"/>
            <a:ext cx="8686800" cy="494905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buFont typeface="Wingdings" panose="05000000000000000000" pitchFamily="2" charset="2"/>
              <a:buNone/>
            </a:pPr>
            <a:r>
              <a:rPr lang="en-US" altLang="en-US" sz="1200" dirty="0"/>
              <a:t>How Customers use Cotiviti solutions?</a:t>
            </a:r>
          </a:p>
        </p:txBody>
      </p:sp>
      <p:sp>
        <p:nvSpPr>
          <p:cNvPr id="7" name="AutoShape 4">
            <a:extLst>
              <a:ext uri="{FF2B5EF4-FFF2-40B4-BE49-F238E27FC236}">
                <a16:creationId xmlns:a16="http://schemas.microsoft.com/office/drawing/2014/main" id="{85F3B0B9-FEDC-415A-9DF8-51650498D1E7}"/>
              </a:ext>
            </a:extLst>
          </p:cNvPr>
          <p:cNvSpPr>
            <a:spLocks noChangeArrowheads="1"/>
          </p:cNvSpPr>
          <p:nvPr/>
        </p:nvSpPr>
        <p:spPr bwMode="auto">
          <a:xfrm>
            <a:off x="1337156" y="1989850"/>
            <a:ext cx="1906587" cy="914400"/>
          </a:xfrm>
          <a:prstGeom prst="homePlate">
            <a:avLst>
              <a:gd name="adj" fmla="val 52127"/>
            </a:avLst>
          </a:prstGeom>
          <a:solidFill>
            <a:srgbClr val="DAE5D9">
              <a:alpha val="85881"/>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AutoShape 5">
            <a:extLst>
              <a:ext uri="{FF2B5EF4-FFF2-40B4-BE49-F238E27FC236}">
                <a16:creationId xmlns:a16="http://schemas.microsoft.com/office/drawing/2014/main" id="{850855E5-D500-4752-8EB6-ACB6D29B53C8}"/>
              </a:ext>
            </a:extLst>
          </p:cNvPr>
          <p:cNvSpPr>
            <a:spLocks noChangeArrowheads="1"/>
          </p:cNvSpPr>
          <p:nvPr/>
        </p:nvSpPr>
        <p:spPr bwMode="auto">
          <a:xfrm>
            <a:off x="1338743" y="3094750"/>
            <a:ext cx="1905000" cy="914400"/>
          </a:xfrm>
          <a:prstGeom prst="homePlate">
            <a:avLst>
              <a:gd name="adj" fmla="val 52083"/>
            </a:avLst>
          </a:prstGeom>
          <a:solidFill>
            <a:srgbClr val="DAE5D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 name="AutoShape 6">
            <a:extLst>
              <a:ext uri="{FF2B5EF4-FFF2-40B4-BE49-F238E27FC236}">
                <a16:creationId xmlns:a16="http://schemas.microsoft.com/office/drawing/2014/main" id="{90A7CF33-78E2-4EA2-B3F3-A31B35B9ABCB}"/>
              </a:ext>
            </a:extLst>
          </p:cNvPr>
          <p:cNvSpPr>
            <a:spLocks noChangeArrowheads="1"/>
          </p:cNvSpPr>
          <p:nvPr/>
        </p:nvSpPr>
        <p:spPr bwMode="auto">
          <a:xfrm>
            <a:off x="1338743" y="4171075"/>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 name="Rectangle 7">
            <a:extLst>
              <a:ext uri="{FF2B5EF4-FFF2-40B4-BE49-F238E27FC236}">
                <a16:creationId xmlns:a16="http://schemas.microsoft.com/office/drawing/2014/main" id="{576CE093-10FA-4729-BA07-F35AB1F0E89F}"/>
              </a:ext>
            </a:extLst>
          </p:cNvPr>
          <p:cNvSpPr>
            <a:spLocks noChangeArrowheads="1"/>
          </p:cNvSpPr>
          <p:nvPr/>
        </p:nvSpPr>
        <p:spPr bwMode="auto">
          <a:xfrm>
            <a:off x="1424468" y="2232738"/>
            <a:ext cx="1643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Clinical Users</a:t>
            </a:r>
          </a:p>
        </p:txBody>
      </p:sp>
      <p:sp>
        <p:nvSpPr>
          <p:cNvPr id="11" name="Rectangle 8">
            <a:extLst>
              <a:ext uri="{FF2B5EF4-FFF2-40B4-BE49-F238E27FC236}">
                <a16:creationId xmlns:a16="http://schemas.microsoft.com/office/drawing/2014/main" id="{DF7BA63E-6C89-4D27-9FFC-13C36F8DD3D2}"/>
              </a:ext>
            </a:extLst>
          </p:cNvPr>
          <p:cNvSpPr>
            <a:spLocks noChangeArrowheads="1"/>
          </p:cNvSpPr>
          <p:nvPr/>
        </p:nvSpPr>
        <p:spPr bwMode="auto">
          <a:xfrm>
            <a:off x="1418118" y="3367800"/>
            <a:ext cx="173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Financial Users</a:t>
            </a:r>
          </a:p>
        </p:txBody>
      </p:sp>
      <p:sp>
        <p:nvSpPr>
          <p:cNvPr id="12" name="Rectangle 9">
            <a:extLst>
              <a:ext uri="{FF2B5EF4-FFF2-40B4-BE49-F238E27FC236}">
                <a16:creationId xmlns:a16="http://schemas.microsoft.com/office/drawing/2014/main" id="{274AE4D2-47A3-41AB-8CFE-DACE8D6AADCF}"/>
              </a:ext>
            </a:extLst>
          </p:cNvPr>
          <p:cNvSpPr>
            <a:spLocks noChangeArrowheads="1"/>
          </p:cNvSpPr>
          <p:nvPr/>
        </p:nvSpPr>
        <p:spPr bwMode="auto">
          <a:xfrm>
            <a:off x="1403831" y="4425075"/>
            <a:ext cx="1716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Strategic Users</a:t>
            </a:r>
          </a:p>
        </p:txBody>
      </p:sp>
      <p:sp>
        <p:nvSpPr>
          <p:cNvPr id="13" name="AutoShape 10">
            <a:extLst>
              <a:ext uri="{FF2B5EF4-FFF2-40B4-BE49-F238E27FC236}">
                <a16:creationId xmlns:a16="http://schemas.microsoft.com/office/drawing/2014/main" id="{F887B2D8-59E2-460B-975C-F033623E2F9D}"/>
              </a:ext>
            </a:extLst>
          </p:cNvPr>
          <p:cNvSpPr>
            <a:spLocks noChangeArrowheads="1"/>
          </p:cNvSpPr>
          <p:nvPr/>
        </p:nvSpPr>
        <p:spPr bwMode="auto">
          <a:xfrm>
            <a:off x="1337156" y="5266450"/>
            <a:ext cx="1905000" cy="914400"/>
          </a:xfrm>
          <a:prstGeom prst="homePlate">
            <a:avLst>
              <a:gd name="adj" fmla="val 52083"/>
            </a:avLst>
          </a:prstGeom>
          <a:solidFill>
            <a:srgbClr val="CC0000">
              <a:alpha val="74117"/>
            </a:srgbClr>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 name="Rectangle 11">
            <a:extLst>
              <a:ext uri="{FF2B5EF4-FFF2-40B4-BE49-F238E27FC236}">
                <a16:creationId xmlns:a16="http://schemas.microsoft.com/office/drawing/2014/main" id="{864AC976-2514-4861-BED9-B28EAAF0790E}"/>
              </a:ext>
            </a:extLst>
          </p:cNvPr>
          <p:cNvSpPr>
            <a:spLocks noChangeArrowheads="1"/>
          </p:cNvSpPr>
          <p:nvPr/>
        </p:nvSpPr>
        <p:spPr bwMode="auto">
          <a:xfrm>
            <a:off x="1402243" y="5522038"/>
            <a:ext cx="1554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Consumers</a:t>
            </a:r>
          </a:p>
        </p:txBody>
      </p:sp>
      <p:sp>
        <p:nvSpPr>
          <p:cNvPr id="15" name="Rectangle 12">
            <a:extLst>
              <a:ext uri="{FF2B5EF4-FFF2-40B4-BE49-F238E27FC236}">
                <a16:creationId xmlns:a16="http://schemas.microsoft.com/office/drawing/2014/main" id="{46417655-AB8A-47BF-8322-DBFDAC11C8FD}"/>
              </a:ext>
            </a:extLst>
          </p:cNvPr>
          <p:cNvSpPr>
            <a:spLocks noChangeArrowheads="1"/>
          </p:cNvSpPr>
          <p:nvPr/>
        </p:nvSpPr>
        <p:spPr bwMode="auto">
          <a:xfrm>
            <a:off x="3929543" y="1913650"/>
            <a:ext cx="57912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dirty="0">
                <a:solidFill>
                  <a:srgbClr val="336699"/>
                </a:solidFill>
              </a:rPr>
              <a:t>Provide Answers to Consumers’ Basic Questions:</a:t>
            </a:r>
            <a:br>
              <a:rPr lang="en-US" altLang="en-US" sz="1400" dirty="0">
                <a:solidFill>
                  <a:srgbClr val="336699"/>
                </a:solidFill>
              </a:rPr>
            </a:br>
            <a:endParaRPr lang="en-US" altLang="en-US" dirty="0">
              <a:solidFill>
                <a:srgbClr val="336699"/>
              </a:solidFill>
            </a:endParaRPr>
          </a:p>
          <a:p>
            <a:pPr eaLnBrk="1" hangingPunct="1">
              <a:spcBef>
                <a:spcPct val="20000"/>
              </a:spcBef>
              <a:buClr>
                <a:srgbClr val="FF8230"/>
              </a:buClr>
              <a:buSzPct val="125000"/>
              <a:buFont typeface="Wingdings" panose="05000000000000000000" pitchFamily="2" charset="2"/>
              <a:buNone/>
            </a:pPr>
            <a:endParaRPr lang="en-US" altLang="en-US" dirty="0">
              <a:solidFill>
                <a:srgbClr val="336699"/>
              </a:solidFill>
            </a:endParaRPr>
          </a:p>
          <a:p>
            <a:pPr eaLnBrk="1" hangingPunct="1">
              <a:spcBef>
                <a:spcPct val="20000"/>
              </a:spcBef>
            </a:pPr>
            <a:endParaRPr lang="en-US" altLang="en-US" sz="1400" dirty="0">
              <a:solidFill>
                <a:srgbClr val="336699"/>
              </a:solidFill>
            </a:endParaRPr>
          </a:p>
          <a:p>
            <a:pPr eaLnBrk="1" hangingPunct="1">
              <a:spcBef>
                <a:spcPct val="20000"/>
              </a:spcBef>
            </a:pPr>
            <a:endParaRPr lang="en-US" altLang="en-US" sz="1400" dirty="0">
              <a:solidFill>
                <a:srgbClr val="336699"/>
              </a:solidFill>
            </a:endParaRPr>
          </a:p>
        </p:txBody>
      </p:sp>
      <p:pic>
        <p:nvPicPr>
          <p:cNvPr id="16" name="Picture 14" descr="Photo of an older couple">
            <a:extLst>
              <a:ext uri="{FF2B5EF4-FFF2-40B4-BE49-F238E27FC236}">
                <a16:creationId xmlns:a16="http://schemas.microsoft.com/office/drawing/2014/main" id="{FAA4E193-F3A9-448E-8B4B-87BE12806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143" y="2370850"/>
            <a:ext cx="8080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MPj03999280000[1]">
            <a:extLst>
              <a:ext uri="{FF2B5EF4-FFF2-40B4-BE49-F238E27FC236}">
                <a16:creationId xmlns:a16="http://schemas.microsoft.com/office/drawing/2014/main" id="{00FB2506-DB6B-43CE-844D-C461730DC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743" y="2370850"/>
            <a:ext cx="137160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6">
            <a:extLst>
              <a:ext uri="{FF2B5EF4-FFF2-40B4-BE49-F238E27FC236}">
                <a16:creationId xmlns:a16="http://schemas.microsoft.com/office/drawing/2014/main" id="{7902D1BF-FD68-4C53-85F4-485898374832}"/>
              </a:ext>
            </a:extLst>
          </p:cNvPr>
          <p:cNvSpPr>
            <a:spLocks noChangeArrowheads="1"/>
          </p:cNvSpPr>
          <p:nvPr/>
        </p:nvSpPr>
        <p:spPr bwMode="auto">
          <a:xfrm>
            <a:off x="4386743" y="3374150"/>
            <a:ext cx="4876800"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en-US" altLang="en-US" sz="1400">
                <a:solidFill>
                  <a:srgbClr val="969696"/>
                </a:solidFill>
              </a:rPr>
              <a:t>What were my medical and drug costs last year?</a:t>
            </a:r>
          </a:p>
          <a:p>
            <a:pPr eaLnBrk="1" hangingPunct="1">
              <a:spcBef>
                <a:spcPct val="20000"/>
              </a:spcBef>
              <a:buFontTx/>
              <a:buChar char="•"/>
            </a:pPr>
            <a:r>
              <a:rPr lang="en-US" altLang="en-US" sz="1400">
                <a:solidFill>
                  <a:srgbClr val="969696"/>
                </a:solidFill>
              </a:rPr>
              <a:t>When did I last see Dr. Jones? </a:t>
            </a:r>
          </a:p>
          <a:p>
            <a:pPr eaLnBrk="1" hangingPunct="1">
              <a:spcBef>
                <a:spcPct val="20000"/>
              </a:spcBef>
              <a:buFontTx/>
              <a:buChar char="•"/>
            </a:pPr>
            <a:r>
              <a:rPr lang="en-US" altLang="en-US" sz="1400">
                <a:solidFill>
                  <a:srgbClr val="969696"/>
                </a:solidFill>
              </a:rPr>
              <a:t>What drug was my daughter taking?</a:t>
            </a:r>
          </a:p>
          <a:p>
            <a:pPr eaLnBrk="1" hangingPunct="1">
              <a:spcBef>
                <a:spcPct val="20000"/>
              </a:spcBef>
              <a:buFontTx/>
              <a:buChar char="•"/>
            </a:pPr>
            <a:r>
              <a:rPr lang="en-US" altLang="en-US" sz="1400">
                <a:solidFill>
                  <a:srgbClr val="969696"/>
                </a:solidFill>
              </a:rPr>
              <a:t>How much money should I save for health insurance?</a:t>
            </a:r>
          </a:p>
          <a:p>
            <a:pPr eaLnBrk="1" hangingPunct="1">
              <a:spcBef>
                <a:spcPct val="20000"/>
              </a:spcBef>
              <a:buClr>
                <a:srgbClr val="FF8230"/>
              </a:buClr>
              <a:buSzPct val="125000"/>
              <a:buFont typeface="Wingdings" panose="05000000000000000000" pitchFamily="2" charset="2"/>
              <a:buNone/>
            </a:pPr>
            <a:endParaRPr lang="en-US" altLang="en-US" sz="1400">
              <a:solidFill>
                <a:srgbClr val="969696"/>
              </a:solidFill>
            </a:endParaRPr>
          </a:p>
          <a:p>
            <a:pPr eaLnBrk="1" hangingPunct="1">
              <a:spcBef>
                <a:spcPct val="20000"/>
              </a:spcBef>
              <a:buClr>
                <a:srgbClr val="FF8230"/>
              </a:buClr>
              <a:buSzPct val="125000"/>
              <a:buFont typeface="Wingdings" panose="05000000000000000000" pitchFamily="2" charset="2"/>
              <a:buNone/>
            </a:pPr>
            <a:endParaRPr lang="en-US" altLang="en-US">
              <a:solidFill>
                <a:srgbClr val="336699"/>
              </a:solidFill>
            </a:endParaRPr>
          </a:p>
          <a:p>
            <a:pPr eaLnBrk="1" hangingPunct="1">
              <a:spcBef>
                <a:spcPct val="20000"/>
              </a:spcBef>
            </a:pPr>
            <a:endParaRPr lang="en-US" altLang="en-US" sz="1400">
              <a:solidFill>
                <a:srgbClr val="336699"/>
              </a:solidFill>
            </a:endParaRPr>
          </a:p>
          <a:p>
            <a:pPr eaLnBrk="1" hangingPunct="1">
              <a:spcBef>
                <a:spcPct val="20000"/>
              </a:spcBef>
            </a:pPr>
            <a:endParaRPr lang="en-US" altLang="en-US" sz="1400">
              <a:solidFill>
                <a:srgbClr val="336699"/>
              </a:solidFill>
            </a:endParaRPr>
          </a:p>
        </p:txBody>
      </p:sp>
      <p:pic>
        <p:nvPicPr>
          <p:cNvPr id="19" name="Picture 17" descr="older%20couple">
            <a:extLst>
              <a:ext uri="{FF2B5EF4-FFF2-40B4-BE49-F238E27FC236}">
                <a16:creationId xmlns:a16="http://schemas.microsoft.com/office/drawing/2014/main" id="{4B5C09EB-64B2-4BF7-B7A9-5BCBF97EB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3743" y="2370850"/>
            <a:ext cx="9906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8">
            <a:extLst>
              <a:ext uri="{FF2B5EF4-FFF2-40B4-BE49-F238E27FC236}">
                <a16:creationId xmlns:a16="http://schemas.microsoft.com/office/drawing/2014/main" id="{6BB83CE3-2906-4BE8-B7A5-FE78D93B9143}"/>
              </a:ext>
            </a:extLst>
          </p:cNvPr>
          <p:cNvSpPr>
            <a:spLocks noChangeArrowheads="1"/>
          </p:cNvSpPr>
          <p:nvPr/>
        </p:nvSpPr>
        <p:spPr bwMode="auto">
          <a:xfrm>
            <a:off x="3929543" y="4598113"/>
            <a:ext cx="57912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dirty="0">
                <a:solidFill>
                  <a:srgbClr val="336699"/>
                </a:solidFill>
              </a:rPr>
              <a:t>Capture Consumer perception of Health: Health Risk Assessment</a:t>
            </a:r>
            <a:br>
              <a:rPr lang="en-US" altLang="en-US" sz="1400" dirty="0">
                <a:solidFill>
                  <a:srgbClr val="336699"/>
                </a:solidFill>
              </a:rPr>
            </a:br>
            <a:endParaRPr lang="en-US" altLang="en-US" dirty="0">
              <a:solidFill>
                <a:srgbClr val="336699"/>
              </a:solidFill>
            </a:endParaRPr>
          </a:p>
          <a:p>
            <a:pPr eaLnBrk="1" hangingPunct="1">
              <a:spcBef>
                <a:spcPct val="20000"/>
              </a:spcBef>
              <a:buClr>
                <a:srgbClr val="FF8230"/>
              </a:buClr>
              <a:buSzPct val="125000"/>
              <a:buFont typeface="Wingdings" panose="05000000000000000000" pitchFamily="2" charset="2"/>
              <a:buNone/>
            </a:pPr>
            <a:endParaRPr lang="en-US" altLang="en-US" dirty="0">
              <a:solidFill>
                <a:srgbClr val="336699"/>
              </a:solidFill>
            </a:endParaRPr>
          </a:p>
          <a:p>
            <a:pPr eaLnBrk="1" hangingPunct="1">
              <a:spcBef>
                <a:spcPct val="20000"/>
              </a:spcBef>
            </a:pPr>
            <a:endParaRPr lang="en-US" altLang="en-US" sz="1400" dirty="0">
              <a:solidFill>
                <a:srgbClr val="336699"/>
              </a:solidFill>
            </a:endParaRPr>
          </a:p>
          <a:p>
            <a:pPr eaLnBrk="1" hangingPunct="1">
              <a:spcBef>
                <a:spcPct val="20000"/>
              </a:spcBef>
            </a:pPr>
            <a:endParaRPr lang="en-US" altLang="en-US" sz="1400" dirty="0">
              <a:solidFill>
                <a:srgbClr val="336699"/>
              </a:solidFill>
            </a:endParaRPr>
          </a:p>
        </p:txBody>
      </p:sp>
      <p:pic>
        <p:nvPicPr>
          <p:cNvPr id="21" name="Picture 19" descr="MPj04223850000[1]">
            <a:extLst>
              <a:ext uri="{FF2B5EF4-FFF2-40B4-BE49-F238E27FC236}">
                <a16:creationId xmlns:a16="http://schemas.microsoft.com/office/drawing/2014/main" id="{68839C5F-B8A1-4615-95EC-03CE6E09BC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1543" y="5114050"/>
            <a:ext cx="10668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descr="hra_results">
            <a:extLst>
              <a:ext uri="{FF2B5EF4-FFF2-40B4-BE49-F238E27FC236}">
                <a16:creationId xmlns:a16="http://schemas.microsoft.com/office/drawing/2014/main" id="{E23C0618-043D-4337-8B08-6F9E2A1563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7943" y="5083888"/>
            <a:ext cx="12192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910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39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F17CF-AA4D-43C3-AA61-37A88F8E1332}"/>
              </a:ext>
            </a:extLst>
          </p:cNvPr>
          <p:cNvSpPr>
            <a:spLocks noGrp="1"/>
          </p:cNvSpPr>
          <p:nvPr>
            <p:ph type="sldNum" sz="quarter" idx="12"/>
          </p:nvPr>
        </p:nvSpPr>
        <p:spPr/>
        <p:txBody>
          <a:bodyPr/>
          <a:lstStyle/>
          <a:p>
            <a:fld id="{8BC64C03-9EC0-4B7E-8FE4-24DBF62E63E5}" type="slidenum">
              <a:rPr lang="en-US" smtClean="0"/>
              <a:t>8</a:t>
            </a:fld>
            <a:endParaRPr lang="en-US"/>
          </a:p>
        </p:txBody>
      </p:sp>
      <p:sp>
        <p:nvSpPr>
          <p:cNvPr id="4" name="Title 3">
            <a:extLst>
              <a:ext uri="{FF2B5EF4-FFF2-40B4-BE49-F238E27FC236}">
                <a16:creationId xmlns:a16="http://schemas.microsoft.com/office/drawing/2014/main" id="{E31F1360-78B2-47E4-BD1C-537B322E5A41}"/>
              </a:ext>
            </a:extLst>
          </p:cNvPr>
          <p:cNvSpPr>
            <a:spLocks noGrp="1"/>
          </p:cNvSpPr>
          <p:nvPr>
            <p:ph type="title"/>
          </p:nvPr>
        </p:nvSpPr>
        <p:spPr/>
        <p:txBody>
          <a:bodyPr/>
          <a:lstStyle/>
          <a:p>
            <a:r>
              <a:rPr lang="en-US" sz="2400" dirty="0"/>
              <a:t>Americans visit the Doctor less frequently and have fewer Physicians</a:t>
            </a:r>
            <a:endParaRPr lang="en-US" dirty="0"/>
          </a:p>
        </p:txBody>
      </p:sp>
      <p:pic>
        <p:nvPicPr>
          <p:cNvPr id="5" name="Picture 4">
            <a:extLst>
              <a:ext uri="{FF2B5EF4-FFF2-40B4-BE49-F238E27FC236}">
                <a16:creationId xmlns:a16="http://schemas.microsoft.com/office/drawing/2014/main" id="{FAFC70B0-23CB-4326-BFE3-3BB212236EDE}"/>
              </a:ext>
            </a:extLst>
          </p:cNvPr>
          <p:cNvPicPr>
            <a:picLocks noChangeAspect="1"/>
          </p:cNvPicPr>
          <p:nvPr/>
        </p:nvPicPr>
        <p:blipFill>
          <a:blip r:embed="rId2"/>
          <a:stretch>
            <a:fillRect/>
          </a:stretch>
        </p:blipFill>
        <p:spPr>
          <a:xfrm>
            <a:off x="1114425" y="1270886"/>
            <a:ext cx="9372600" cy="4060387"/>
          </a:xfrm>
          <a:prstGeom prst="rect">
            <a:avLst/>
          </a:prstGeom>
        </p:spPr>
      </p:pic>
      <p:sp>
        <p:nvSpPr>
          <p:cNvPr id="6" name="Rectangle 5">
            <a:extLst>
              <a:ext uri="{FF2B5EF4-FFF2-40B4-BE49-F238E27FC236}">
                <a16:creationId xmlns:a16="http://schemas.microsoft.com/office/drawing/2014/main" id="{F96F00C2-D737-4DDD-A457-7FA686B5E9BB}"/>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10CD9CDD-CFEB-4C7F-A3A3-EE199101AA71}"/>
              </a:ext>
            </a:extLst>
          </p:cNvPr>
          <p:cNvSpPr/>
          <p:nvPr/>
        </p:nvSpPr>
        <p:spPr>
          <a:xfrm>
            <a:off x="1885951" y="5413559"/>
            <a:ext cx="3140924" cy="253916"/>
          </a:xfrm>
          <a:prstGeom prst="rect">
            <a:avLst/>
          </a:prstGeom>
        </p:spPr>
        <p:txBody>
          <a:bodyPr wrap="square">
            <a:spAutoFit/>
          </a:bodyPr>
          <a:lstStyle/>
          <a:p>
            <a:r>
              <a:rPr lang="en-US" sz="1050" b="1" dirty="0">
                <a:solidFill>
                  <a:schemeClr val="accent1"/>
                </a:solidFill>
                <a:latin typeface="+mj-lt"/>
              </a:rPr>
              <a:t>Average physician visits per capita, 2017</a:t>
            </a:r>
          </a:p>
        </p:txBody>
      </p:sp>
      <p:sp>
        <p:nvSpPr>
          <p:cNvPr id="8" name="Rectangle 7">
            <a:extLst>
              <a:ext uri="{FF2B5EF4-FFF2-40B4-BE49-F238E27FC236}">
                <a16:creationId xmlns:a16="http://schemas.microsoft.com/office/drawing/2014/main" id="{0529F9AC-0704-44A8-8ECE-5E87E4999644}"/>
              </a:ext>
            </a:extLst>
          </p:cNvPr>
          <p:cNvSpPr/>
          <p:nvPr/>
        </p:nvSpPr>
        <p:spPr>
          <a:xfrm>
            <a:off x="6543675" y="5413559"/>
            <a:ext cx="3476625" cy="253916"/>
          </a:xfrm>
          <a:prstGeom prst="rect">
            <a:avLst/>
          </a:prstGeom>
        </p:spPr>
        <p:txBody>
          <a:bodyPr wrap="square">
            <a:spAutoFit/>
          </a:bodyPr>
          <a:lstStyle/>
          <a:p>
            <a:r>
              <a:rPr lang="en-US" sz="1050" b="1" dirty="0">
                <a:solidFill>
                  <a:schemeClr val="accent1"/>
                </a:solidFill>
                <a:latin typeface="+mj-lt"/>
              </a:rPr>
              <a:t>Practicing physicians per 1000 population, 2018</a:t>
            </a:r>
          </a:p>
        </p:txBody>
      </p:sp>
    </p:spTree>
    <p:extLst>
      <p:ext uri="{BB962C8B-B14F-4D97-AF65-F5344CB8AC3E}">
        <p14:creationId xmlns:p14="http://schemas.microsoft.com/office/powerpoint/2010/main" val="3866481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079F57-B4C8-414E-BFBB-11EABDCB8457}"/>
              </a:ext>
            </a:extLst>
          </p:cNvPr>
          <p:cNvSpPr>
            <a:spLocks noGrp="1"/>
          </p:cNvSpPr>
          <p:nvPr>
            <p:ph type="sldNum" sz="quarter" idx="12"/>
          </p:nvPr>
        </p:nvSpPr>
        <p:spPr/>
        <p:txBody>
          <a:bodyPr/>
          <a:lstStyle/>
          <a:p>
            <a:fld id="{8BC64C03-9EC0-4B7E-8FE4-24DBF62E63E5}" type="slidenum">
              <a:rPr lang="en-US" smtClean="0"/>
              <a:t>9</a:t>
            </a:fld>
            <a:endParaRPr lang="en-US"/>
          </a:p>
        </p:txBody>
      </p:sp>
      <p:pic>
        <p:nvPicPr>
          <p:cNvPr id="5" name="Picture 4">
            <a:extLst>
              <a:ext uri="{FF2B5EF4-FFF2-40B4-BE49-F238E27FC236}">
                <a16:creationId xmlns:a16="http://schemas.microsoft.com/office/drawing/2014/main" id="{62E7F5FC-B9F2-4223-9479-E06BDC7E51F4}"/>
              </a:ext>
            </a:extLst>
          </p:cNvPr>
          <p:cNvPicPr>
            <a:picLocks noChangeAspect="1"/>
          </p:cNvPicPr>
          <p:nvPr/>
        </p:nvPicPr>
        <p:blipFill>
          <a:blip r:embed="rId2"/>
          <a:stretch>
            <a:fillRect/>
          </a:stretch>
        </p:blipFill>
        <p:spPr>
          <a:xfrm>
            <a:off x="857250" y="1167105"/>
            <a:ext cx="8639174" cy="4292794"/>
          </a:xfrm>
          <a:prstGeom prst="rect">
            <a:avLst/>
          </a:prstGeom>
        </p:spPr>
      </p:pic>
      <p:sp>
        <p:nvSpPr>
          <p:cNvPr id="4" name="Title 3">
            <a:extLst>
              <a:ext uri="{FF2B5EF4-FFF2-40B4-BE49-F238E27FC236}">
                <a16:creationId xmlns:a16="http://schemas.microsoft.com/office/drawing/2014/main" id="{50D7E47B-3ECE-485E-ADBA-3D6987B40EF3}"/>
              </a:ext>
            </a:extLst>
          </p:cNvPr>
          <p:cNvSpPr>
            <a:spLocks noGrp="1"/>
          </p:cNvSpPr>
          <p:nvPr>
            <p:ph type="title"/>
          </p:nvPr>
        </p:nvSpPr>
        <p:spPr/>
        <p:txBody>
          <a:bodyPr/>
          <a:lstStyle/>
          <a:p>
            <a:r>
              <a:rPr lang="en-US" dirty="0"/>
              <a:t>U.S. has a high rate of MRI Scans</a:t>
            </a:r>
          </a:p>
        </p:txBody>
      </p:sp>
      <p:sp>
        <p:nvSpPr>
          <p:cNvPr id="6" name="Rectangle 5">
            <a:extLst>
              <a:ext uri="{FF2B5EF4-FFF2-40B4-BE49-F238E27FC236}">
                <a16:creationId xmlns:a16="http://schemas.microsoft.com/office/drawing/2014/main" id="{AB7B26E5-3C6B-4BB7-AC0A-4100968858F5}"/>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B83001AB-804A-4C94-9F64-2DB525AB1E17}"/>
              </a:ext>
            </a:extLst>
          </p:cNvPr>
          <p:cNvSpPr/>
          <p:nvPr/>
        </p:nvSpPr>
        <p:spPr>
          <a:xfrm>
            <a:off x="3067050" y="5521693"/>
            <a:ext cx="4457699" cy="253916"/>
          </a:xfrm>
          <a:prstGeom prst="rect">
            <a:avLst/>
          </a:prstGeom>
        </p:spPr>
        <p:txBody>
          <a:bodyPr wrap="square">
            <a:spAutoFit/>
          </a:bodyPr>
          <a:lstStyle/>
          <a:p>
            <a:r>
              <a:rPr lang="en-US" sz="1050" b="1" dirty="0">
                <a:solidFill>
                  <a:schemeClr val="accent1"/>
                </a:solidFill>
                <a:latin typeface="+mj-lt"/>
              </a:rPr>
              <a:t>Magnetic Resonance Imaging(MRI) scans per 1000 population</a:t>
            </a:r>
          </a:p>
        </p:txBody>
      </p:sp>
    </p:spTree>
    <p:extLst>
      <p:ext uri="{BB962C8B-B14F-4D97-AF65-F5344CB8AC3E}">
        <p14:creationId xmlns:p14="http://schemas.microsoft.com/office/powerpoint/2010/main" val="3884540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gZG4Xsi8ujo4POZdcaaE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8TsW.DIeOxRiDmUqeiCUf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M9sePKmXE6txe7dguw_U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8kIcgM8Za4zcKAG1PnLP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Y7KIivFnFJr8zfOPH3IBq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jx1smOlCia0LnRVn34pek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6SDfcNeXbrJyUhzm821I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OPG4DYeLUaquIijhmIKg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MZPtZwWNNZ_N4Z9Yz22PW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2_l1PtzzLkueKCZp.gbfw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B53FziJKxKTAmuRYooTt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aMBFWjtxCEXwHOcxg5Wjh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uqeGp8fk0OF3Czihc62mZg"/>
</p:tagLst>
</file>

<file path=ppt/theme/theme1.xml><?xml version="1.0" encoding="utf-8"?>
<a:theme xmlns:a="http://schemas.openxmlformats.org/drawingml/2006/main" name="Cotiviti_PPT_Template_4x3_Final">
  <a:themeElements>
    <a:clrScheme name="New G62 Scheme">
      <a:dk1>
        <a:srgbClr val="000000"/>
      </a:dk1>
      <a:lt1>
        <a:srgbClr val="FFFFFF"/>
      </a:lt1>
      <a:dk2>
        <a:srgbClr val="FF8C00"/>
      </a:dk2>
      <a:lt2>
        <a:srgbClr val="A3D55F"/>
      </a:lt2>
      <a:accent1>
        <a:srgbClr val="30006F"/>
      </a:accent1>
      <a:accent2>
        <a:srgbClr val="9579D3"/>
      </a:accent2>
      <a:accent3>
        <a:srgbClr val="EC008C"/>
      </a:accent3>
      <a:accent4>
        <a:srgbClr val="7C77AD"/>
      </a:accent4>
      <a:accent5>
        <a:srgbClr val="00AEEF"/>
      </a:accent5>
      <a:accent6>
        <a:srgbClr val="00BCB5"/>
      </a:accent6>
      <a:hlink>
        <a:srgbClr val="9579D3"/>
      </a:hlink>
      <a:folHlink>
        <a:srgbClr val="D2D3DC"/>
      </a:folHlink>
    </a:clrScheme>
    <a:fontScheme name="Mont 2">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a:defPPr>
      </a:lstStyle>
    </a:txDef>
  </a:objectDefaults>
  <a:extraClrSchemeLst/>
  <a:extLst>
    <a:ext uri="{05A4C25C-085E-4340-85A3-A5531E510DB2}">
      <thm15:themeFamily xmlns:thm15="http://schemas.microsoft.com/office/thememl/2012/main" name="Widescreen Corporate Upgrade" id="{CEAD6CDB-4441-4F05-9F86-421965187B6F}" vid="{78E99B6E-9CC5-410C-A0C5-3974245FAA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Cotiviti_PPT_Template_4x3_Final</Template>
  <TotalTime>1691</TotalTime>
  <Words>4605</Words>
  <Application>Microsoft Office PowerPoint</Application>
  <PresentationFormat>Widescreen</PresentationFormat>
  <Paragraphs>622</Paragraphs>
  <Slides>77</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77</vt:i4>
      </vt:variant>
    </vt:vector>
  </HeadingPairs>
  <TitlesOfParts>
    <vt:vector size="89" baseType="lpstr">
      <vt:lpstr>Calibri</vt:lpstr>
      <vt:lpstr>Times New Roman</vt:lpstr>
      <vt:lpstr>Arial</vt:lpstr>
      <vt:lpstr>Wingdings</vt:lpstr>
      <vt:lpstr>Montserrat</vt:lpstr>
      <vt:lpstr>Courier New</vt:lpstr>
      <vt:lpstr>Verdana</vt:lpstr>
      <vt:lpstr>Montserrat SemiBold</vt:lpstr>
      <vt:lpstr>Cotiviti_PPT_Template_4x3_Final</vt:lpstr>
      <vt:lpstr>think-cell Slide</vt:lpstr>
      <vt:lpstr>Visio</vt:lpstr>
      <vt:lpstr>Chart</vt:lpstr>
      <vt:lpstr>US Healthcare Basics</vt:lpstr>
      <vt:lpstr>US Healthcare from a Global Perspective</vt:lpstr>
      <vt:lpstr>Highlights</vt:lpstr>
      <vt:lpstr>U.S. Spends more on Health Care than any other countries</vt:lpstr>
      <vt:lpstr>U.S. Public Spending is similar to Other Countries; Out-of-Pocket and Private Spending are Higher than most</vt:lpstr>
      <vt:lpstr>U.S. has the Lowest Life Expectancy</vt:lpstr>
      <vt:lpstr>U.S. Adults have the Highest Suicide Rates and Chronic Disease Burden</vt:lpstr>
      <vt:lpstr>Americans visit the Doctor less frequently and have fewer Physicians</vt:lpstr>
      <vt:lpstr>U.S. has a high rate of MRI Scans</vt:lpstr>
      <vt:lpstr>U.S. has among the highest rates of Hospitalizations from Preventable Causes like Diabetes and Hypertension</vt:lpstr>
      <vt:lpstr>U.S. has the highest rate of Avoidable deaths</vt:lpstr>
      <vt:lpstr>Introduction to the U.S. Healthcare System</vt:lpstr>
      <vt:lpstr>U.S. Healthcare System Overview: Market Players</vt:lpstr>
      <vt:lpstr>U.S. Healthcare System: Introduction and complexity</vt:lpstr>
      <vt:lpstr>Assignment 1.</vt:lpstr>
      <vt:lpstr>US Healthcare Basics</vt:lpstr>
      <vt:lpstr>How Does Healthcare Work</vt:lpstr>
      <vt:lpstr>How Does Healthcare Work</vt:lpstr>
      <vt:lpstr>Sample Insurance Cards</vt:lpstr>
      <vt:lpstr>Ways of Paying for Healthcare in the US</vt:lpstr>
      <vt:lpstr>Ways of Paying for Healthcare in the US</vt:lpstr>
      <vt:lpstr>Private Health Insurance</vt:lpstr>
      <vt:lpstr>Private Health Insurance</vt:lpstr>
      <vt:lpstr>Public Health Insurance</vt:lpstr>
      <vt:lpstr>Public Health Insurance</vt:lpstr>
      <vt:lpstr>Medicare Program</vt:lpstr>
      <vt:lpstr>Medicaid Program</vt:lpstr>
      <vt:lpstr>Health Insurance Coverage in the US in 2017</vt:lpstr>
      <vt:lpstr>Players in the market</vt:lpstr>
      <vt:lpstr>Players in the market</vt:lpstr>
      <vt:lpstr>Players in the market</vt:lpstr>
      <vt:lpstr>Players in the market</vt:lpstr>
      <vt:lpstr>Assignment 2.</vt:lpstr>
      <vt:lpstr>US Healthcare Basics</vt:lpstr>
      <vt:lpstr>Types of Healthcare Plans</vt:lpstr>
      <vt:lpstr>Claims Processing Work Flow</vt:lpstr>
      <vt:lpstr>How is medical claim generated?</vt:lpstr>
      <vt:lpstr>Amount Factors</vt:lpstr>
      <vt:lpstr>Understanding Medical Bill</vt:lpstr>
      <vt:lpstr>Understanding Medical Bill</vt:lpstr>
      <vt:lpstr>Two Claim Forms: CMS-1500 and UB-04</vt:lpstr>
      <vt:lpstr>Professional Claims: CMS 1500 &amp; Facility Claims: UB 04</vt:lpstr>
      <vt:lpstr>How do Facilty and Professional Claims Differ</vt:lpstr>
      <vt:lpstr>Claim Header vs. Claim Lines</vt:lpstr>
      <vt:lpstr>PowerPoint Presentation</vt:lpstr>
      <vt:lpstr>UB-04 – Example (Inpatient) </vt:lpstr>
      <vt:lpstr>CMS-1500 – Professional Claim Example</vt:lpstr>
      <vt:lpstr>PowerPoint Presentation</vt:lpstr>
      <vt:lpstr>How is Pharmacy Claims generated?</vt:lpstr>
      <vt:lpstr>PowerPoint Presentation</vt:lpstr>
      <vt:lpstr>Assignment 3.</vt:lpstr>
      <vt:lpstr>US Healthcare Basics</vt:lpstr>
      <vt:lpstr>Data Aggregation Process Overview</vt:lpstr>
      <vt:lpstr>Raw files from client</vt:lpstr>
      <vt:lpstr>Data Dictionary and Layout</vt:lpstr>
      <vt:lpstr>TYPE OF DATASETS</vt:lpstr>
      <vt:lpstr>Assignment 4.</vt:lpstr>
      <vt:lpstr>US Healthcare Basics</vt:lpstr>
      <vt:lpstr>DxCG Risk Solutions (DxCG) Suite</vt:lpstr>
      <vt:lpstr>How DxCG Risk Solutions Works</vt:lpstr>
      <vt:lpstr>Medical Intelligence (MI) Suite</vt:lpstr>
      <vt:lpstr>Medical Intelligence Key Features &amp; Functions</vt:lpstr>
      <vt:lpstr>Why do clients buy Medical Intelligence?</vt:lpstr>
      <vt:lpstr>How does Medical Intelligence deliver value?</vt:lpstr>
      <vt:lpstr>Overview: Who Buys Medical Intelligence?</vt:lpstr>
      <vt:lpstr>Enterprise Analytics (EA) Suite</vt:lpstr>
      <vt:lpstr>Conceptual Diagram: Enterprise Analytics</vt:lpstr>
      <vt:lpstr>Why do clients buy Enterprise Analytics?</vt:lpstr>
      <vt:lpstr>Performance Measurement (PM) Suite Industry-leading toolset for developing and integrating HEDIS® software</vt:lpstr>
      <vt:lpstr>Performance Measurement What is HEDIS?</vt:lpstr>
      <vt:lpstr>Who Buys Performance Measurement (HEDIS Reporting)</vt:lpstr>
      <vt:lpstr>Cotiviti Snapshots</vt:lpstr>
      <vt:lpstr>Products and Services Positioning</vt:lpstr>
      <vt:lpstr>Products and Services Positioning</vt:lpstr>
      <vt:lpstr>Products and Services Positioning</vt:lpstr>
      <vt:lpstr>Products and Services Positioning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Johnson, Mica</dc:creator>
  <cp:keywords/>
  <dc:description/>
  <cp:lastModifiedBy>Tuladhar, Sameer</cp:lastModifiedBy>
  <cp:revision>82</cp:revision>
  <cp:lastPrinted>2018-10-01T18:51:50Z</cp:lastPrinted>
  <dcterms:created xsi:type="dcterms:W3CDTF">2020-12-18T17:42:26Z</dcterms:created>
  <dcterms:modified xsi:type="dcterms:W3CDTF">2021-02-23T05:36:36Z</dcterms:modified>
  <cp:category/>
</cp:coreProperties>
</file>